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heme/theme2.xml" ContentType="application/vnd.openxmlformats-officedocument.them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86" r:id="rId3"/>
    <p:sldId id="290" r:id="rId4"/>
    <p:sldId id="271" r:id="rId5"/>
    <p:sldId id="272" r:id="rId6"/>
    <p:sldId id="273" r:id="rId7"/>
    <p:sldId id="283" r:id="rId8"/>
    <p:sldId id="274" r:id="rId9"/>
    <p:sldId id="275" r:id="rId10"/>
    <p:sldId id="277" r:id="rId11"/>
    <p:sldId id="276" r:id="rId12"/>
    <p:sldId id="278" r:id="rId13"/>
    <p:sldId id="280" r:id="rId14"/>
    <p:sldId id="281" r:id="rId15"/>
    <p:sldId id="285" r:id="rId16"/>
    <p:sldId id="284" r:id="rId17"/>
    <p:sldId id="282" r:id="rId18"/>
    <p:sldId id="266" r:id="rId19"/>
    <p:sldId id="287" r:id="rId20"/>
    <p:sldId id="288" r:id="rId21"/>
  </p:sldIdLst>
  <p:sldSz cx="12192000" cy="6858000"/>
  <p:notesSz cx="6858000" cy="9144000"/>
  <p:custDataLst>
    <p:tags r:id="rId2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C582A"/>
    <a:srgbClr val="514689"/>
    <a:srgbClr val="00685E"/>
    <a:srgbClr val="C8102E"/>
    <a:srgbClr val="0072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1E6FF9-002F-4374-AB8F-250232D45CA4}" v="9" dt="2021-11-30T23:18:17.775"/>
    <p1510:client id="{93D538E4-18A1-E62B-8349-7E41119AE95E}" v="30" dt="2021-11-30T23:02:29.729"/>
    <p1510:client id="{96A960F5-7ACE-4B4B-B243-781ED3FA8B94}" v="1017" dt="2021-12-01T01:19:00.465"/>
    <p1510:client id="{C0D9336F-E6C6-259E-E2B9-312B2FE24BB7}" v="1558" dt="2021-11-30T23:15:24.272"/>
    <p1510:client id="{E2154D5D-282D-05D3-800F-CB443A8F1D9E}" v="569" dt="2021-12-01T01:11:42.715"/>
    <p1510:client id="{FEDD2A60-EF75-CCAC-0C1D-2785DF97461F}" v="683" dt="2021-11-30T23:31:42.4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7"/>
  </p:normalViewPr>
  <p:slideViewPr>
    <p:cSldViewPr snapToGrid="0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A184E0-2F56-49F8-93AA-A9E6FE7033CB}" type="doc">
      <dgm:prSet loTypeId="urn:microsoft.com/office/officeart/2005/8/layout/pyramid3" loCatId="pyramid" qsTypeId="urn:microsoft.com/office/officeart/2005/8/quickstyle/simple1" qsCatId="simple" csTypeId="urn:microsoft.com/office/officeart/2005/8/colors/accent1_2" csCatId="accent1" phldr="1"/>
      <dgm:spPr/>
    </dgm:pt>
    <dgm:pt modelId="{0B71FE1D-220A-4F9C-A2D9-D1115C4C0C02}">
      <dgm:prSet phldrT="[Text]" phldr="0"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E60C306C-40CB-4022-9463-87B0F8FBC6A6}" type="parTrans" cxnId="{B310AB11-0AC3-4449-8B6F-B86B3EC48076}">
      <dgm:prSet/>
      <dgm:spPr/>
    </dgm:pt>
    <dgm:pt modelId="{3ADA6297-5BDE-4E2F-839D-7BCDE56F649C}" type="sibTrans" cxnId="{B310AB11-0AC3-4449-8B6F-B86B3EC48076}">
      <dgm:prSet/>
      <dgm:spPr/>
    </dgm:pt>
    <dgm:pt modelId="{DE43B4C8-0358-4CF9-AF5A-09D7F34481E3}">
      <dgm:prSet phldrT="[Text]" phldr="0"/>
      <dgm:spPr/>
      <dgm:t>
        <a:bodyPr/>
        <a:lstStyle/>
        <a:p>
          <a:pPr rtl="0"/>
          <a:endParaRPr lang="en-US" b="1">
            <a:solidFill>
              <a:schemeClr val="bg1"/>
            </a:solidFill>
          </a:endParaRPr>
        </a:p>
      </dgm:t>
    </dgm:pt>
    <dgm:pt modelId="{13EDDC86-DD2F-4C74-89CA-D2F8C67EE5F7}" type="parTrans" cxnId="{0DFE8D55-A49B-4BD0-B487-A85335BC7C57}">
      <dgm:prSet/>
      <dgm:spPr/>
    </dgm:pt>
    <dgm:pt modelId="{F4828B84-4BC4-4D5E-8C94-AC0188512791}" type="sibTrans" cxnId="{0DFE8D55-A49B-4BD0-B487-A85335BC7C57}">
      <dgm:prSet/>
      <dgm:spPr/>
    </dgm:pt>
    <dgm:pt modelId="{441A654A-86B5-4F5A-914B-25AEA530BCE3}">
      <dgm:prSet phldr="0"/>
      <dgm:spPr/>
      <dgm:t>
        <a:bodyPr/>
        <a:lstStyle/>
        <a:p>
          <a:pPr rtl="0"/>
          <a:endParaRPr lang="en-US" b="1">
            <a:latin typeface="Arial" panose="020B0604020202020204"/>
          </a:endParaRPr>
        </a:p>
      </dgm:t>
    </dgm:pt>
    <dgm:pt modelId="{62E24FC1-E4D0-482B-944A-F840BCD1D907}" type="parTrans" cxnId="{4249CDDB-49CF-4472-808A-E4D4235C655A}">
      <dgm:prSet/>
      <dgm:spPr/>
    </dgm:pt>
    <dgm:pt modelId="{8E8C6EAD-4BA0-4C9B-A099-BF955E1A63FA}" type="sibTrans" cxnId="{4249CDDB-49CF-4472-808A-E4D4235C655A}">
      <dgm:prSet/>
      <dgm:spPr/>
    </dgm:pt>
    <dgm:pt modelId="{59650E21-D687-45AD-BA5E-C8618325D746}" type="pres">
      <dgm:prSet presAssocID="{5EA184E0-2F56-49F8-93AA-A9E6FE7033CB}" presName="Name0" presStyleCnt="0">
        <dgm:presLayoutVars>
          <dgm:dir/>
          <dgm:animLvl val="lvl"/>
          <dgm:resizeHandles val="exact"/>
        </dgm:presLayoutVars>
      </dgm:prSet>
      <dgm:spPr/>
    </dgm:pt>
    <dgm:pt modelId="{8347B0D5-22C5-4368-85C3-0FF1AEF1A364}" type="pres">
      <dgm:prSet presAssocID="{0B71FE1D-220A-4F9C-A2D9-D1115C4C0C02}" presName="Name8" presStyleCnt="0"/>
      <dgm:spPr/>
    </dgm:pt>
    <dgm:pt modelId="{28B656AA-93BE-4F73-8D89-A65A51C4D7B0}" type="pres">
      <dgm:prSet presAssocID="{0B71FE1D-220A-4F9C-A2D9-D1115C4C0C02}" presName="level" presStyleLbl="node1" presStyleIdx="0" presStyleCnt="3">
        <dgm:presLayoutVars>
          <dgm:chMax val="1"/>
          <dgm:bulletEnabled val="1"/>
        </dgm:presLayoutVars>
      </dgm:prSet>
      <dgm:spPr/>
    </dgm:pt>
    <dgm:pt modelId="{1D630D13-A02C-44A6-AA54-6ED22FD69302}" type="pres">
      <dgm:prSet presAssocID="{0B71FE1D-220A-4F9C-A2D9-D1115C4C0C02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CDB7973-48BB-45DE-A20D-42C670C6A117}" type="pres">
      <dgm:prSet presAssocID="{DE43B4C8-0358-4CF9-AF5A-09D7F34481E3}" presName="Name8" presStyleCnt="0"/>
      <dgm:spPr/>
    </dgm:pt>
    <dgm:pt modelId="{FE05A5CD-C67A-4485-89D8-E709C114B52A}" type="pres">
      <dgm:prSet presAssocID="{DE43B4C8-0358-4CF9-AF5A-09D7F34481E3}" presName="level" presStyleLbl="node1" presStyleIdx="1" presStyleCnt="3">
        <dgm:presLayoutVars>
          <dgm:chMax val="1"/>
          <dgm:bulletEnabled val="1"/>
        </dgm:presLayoutVars>
      </dgm:prSet>
      <dgm:spPr/>
    </dgm:pt>
    <dgm:pt modelId="{B69B2D8F-A5E0-48F9-99FD-3D0DD0CD9024}" type="pres">
      <dgm:prSet presAssocID="{DE43B4C8-0358-4CF9-AF5A-09D7F34481E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836DD65-D648-4E2F-AF2F-EFD1402A64D1}" type="pres">
      <dgm:prSet presAssocID="{441A654A-86B5-4F5A-914B-25AEA530BCE3}" presName="Name8" presStyleCnt="0"/>
      <dgm:spPr/>
    </dgm:pt>
    <dgm:pt modelId="{C3C5B8A6-C528-4A93-BFDE-F8AD08B5872F}" type="pres">
      <dgm:prSet presAssocID="{441A654A-86B5-4F5A-914B-25AEA530BCE3}" presName="level" presStyleLbl="node1" presStyleIdx="2" presStyleCnt="3">
        <dgm:presLayoutVars>
          <dgm:chMax val="1"/>
          <dgm:bulletEnabled val="1"/>
        </dgm:presLayoutVars>
      </dgm:prSet>
      <dgm:spPr/>
    </dgm:pt>
    <dgm:pt modelId="{3DF15B2A-07A7-439E-9C0D-6F8746E94150}" type="pres">
      <dgm:prSet presAssocID="{441A654A-86B5-4F5A-914B-25AEA530BCE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B1F4001-8F93-4D19-AB7A-A4A1CBD21729}" type="presOf" srcId="{0B71FE1D-220A-4F9C-A2D9-D1115C4C0C02}" destId="{28B656AA-93BE-4F73-8D89-A65A51C4D7B0}" srcOrd="0" destOrd="0" presId="urn:microsoft.com/office/officeart/2005/8/layout/pyramid3"/>
    <dgm:cxn modelId="{B310AB11-0AC3-4449-8B6F-B86B3EC48076}" srcId="{5EA184E0-2F56-49F8-93AA-A9E6FE7033CB}" destId="{0B71FE1D-220A-4F9C-A2D9-D1115C4C0C02}" srcOrd="0" destOrd="0" parTransId="{E60C306C-40CB-4022-9463-87B0F8FBC6A6}" sibTransId="{3ADA6297-5BDE-4E2F-839D-7BCDE56F649C}"/>
    <dgm:cxn modelId="{A5053523-FF3D-4081-A206-ACAAA70CF890}" type="presOf" srcId="{441A654A-86B5-4F5A-914B-25AEA530BCE3}" destId="{C3C5B8A6-C528-4A93-BFDE-F8AD08B5872F}" srcOrd="0" destOrd="0" presId="urn:microsoft.com/office/officeart/2005/8/layout/pyramid3"/>
    <dgm:cxn modelId="{02B2ED36-8A23-4D76-A66A-AE46126FA924}" type="presOf" srcId="{0B71FE1D-220A-4F9C-A2D9-D1115C4C0C02}" destId="{1D630D13-A02C-44A6-AA54-6ED22FD69302}" srcOrd="1" destOrd="0" presId="urn:microsoft.com/office/officeart/2005/8/layout/pyramid3"/>
    <dgm:cxn modelId="{E43E944A-81C9-4F22-AA37-D5545313500B}" type="presOf" srcId="{DE43B4C8-0358-4CF9-AF5A-09D7F34481E3}" destId="{FE05A5CD-C67A-4485-89D8-E709C114B52A}" srcOrd="0" destOrd="0" presId="urn:microsoft.com/office/officeart/2005/8/layout/pyramid3"/>
    <dgm:cxn modelId="{0DFE8D55-A49B-4BD0-B487-A85335BC7C57}" srcId="{5EA184E0-2F56-49F8-93AA-A9E6FE7033CB}" destId="{DE43B4C8-0358-4CF9-AF5A-09D7F34481E3}" srcOrd="1" destOrd="0" parTransId="{13EDDC86-DD2F-4C74-89CA-D2F8C67EE5F7}" sibTransId="{F4828B84-4BC4-4D5E-8C94-AC0188512791}"/>
    <dgm:cxn modelId="{28A10572-1E2D-4260-BAB1-6B9D913F1E4A}" type="presOf" srcId="{441A654A-86B5-4F5A-914B-25AEA530BCE3}" destId="{3DF15B2A-07A7-439E-9C0D-6F8746E94150}" srcOrd="1" destOrd="0" presId="urn:microsoft.com/office/officeart/2005/8/layout/pyramid3"/>
    <dgm:cxn modelId="{4D982875-45FE-4877-843C-1A3852DEB177}" type="presOf" srcId="{5EA184E0-2F56-49F8-93AA-A9E6FE7033CB}" destId="{59650E21-D687-45AD-BA5E-C8618325D746}" srcOrd="0" destOrd="0" presId="urn:microsoft.com/office/officeart/2005/8/layout/pyramid3"/>
    <dgm:cxn modelId="{C69D36A0-7F6A-4F24-B1CC-C66742AFE77D}" type="presOf" srcId="{DE43B4C8-0358-4CF9-AF5A-09D7F34481E3}" destId="{B69B2D8F-A5E0-48F9-99FD-3D0DD0CD9024}" srcOrd="1" destOrd="0" presId="urn:microsoft.com/office/officeart/2005/8/layout/pyramid3"/>
    <dgm:cxn modelId="{4249CDDB-49CF-4472-808A-E4D4235C655A}" srcId="{5EA184E0-2F56-49F8-93AA-A9E6FE7033CB}" destId="{441A654A-86B5-4F5A-914B-25AEA530BCE3}" srcOrd="2" destOrd="0" parTransId="{62E24FC1-E4D0-482B-944A-F840BCD1D907}" sibTransId="{8E8C6EAD-4BA0-4C9B-A099-BF955E1A63FA}"/>
    <dgm:cxn modelId="{3190E6B6-FFC4-445B-8A82-68759A161925}" type="presParOf" srcId="{59650E21-D687-45AD-BA5E-C8618325D746}" destId="{8347B0D5-22C5-4368-85C3-0FF1AEF1A364}" srcOrd="0" destOrd="0" presId="urn:microsoft.com/office/officeart/2005/8/layout/pyramid3"/>
    <dgm:cxn modelId="{92981ABF-1685-4E8E-9D11-7C12D415DCF4}" type="presParOf" srcId="{8347B0D5-22C5-4368-85C3-0FF1AEF1A364}" destId="{28B656AA-93BE-4F73-8D89-A65A51C4D7B0}" srcOrd="0" destOrd="0" presId="urn:microsoft.com/office/officeart/2005/8/layout/pyramid3"/>
    <dgm:cxn modelId="{54C6296E-7DA1-479F-97D5-5A24A8F71F11}" type="presParOf" srcId="{8347B0D5-22C5-4368-85C3-0FF1AEF1A364}" destId="{1D630D13-A02C-44A6-AA54-6ED22FD69302}" srcOrd="1" destOrd="0" presId="urn:microsoft.com/office/officeart/2005/8/layout/pyramid3"/>
    <dgm:cxn modelId="{E6CFE25C-A8B6-441E-B0B2-7EBBAB7F03B9}" type="presParOf" srcId="{59650E21-D687-45AD-BA5E-C8618325D746}" destId="{FCDB7973-48BB-45DE-A20D-42C670C6A117}" srcOrd="1" destOrd="0" presId="urn:microsoft.com/office/officeart/2005/8/layout/pyramid3"/>
    <dgm:cxn modelId="{0B23B019-126F-4846-8B2E-3769BCE10325}" type="presParOf" srcId="{FCDB7973-48BB-45DE-A20D-42C670C6A117}" destId="{FE05A5CD-C67A-4485-89D8-E709C114B52A}" srcOrd="0" destOrd="0" presId="urn:microsoft.com/office/officeart/2005/8/layout/pyramid3"/>
    <dgm:cxn modelId="{B845BB00-3768-40B5-9FA7-3B39EE23925C}" type="presParOf" srcId="{FCDB7973-48BB-45DE-A20D-42C670C6A117}" destId="{B69B2D8F-A5E0-48F9-99FD-3D0DD0CD9024}" srcOrd="1" destOrd="0" presId="urn:microsoft.com/office/officeart/2005/8/layout/pyramid3"/>
    <dgm:cxn modelId="{A5FC447F-F1D6-4D84-A75D-42D90590B02D}" type="presParOf" srcId="{59650E21-D687-45AD-BA5E-C8618325D746}" destId="{B836DD65-D648-4E2F-AF2F-EFD1402A64D1}" srcOrd="2" destOrd="0" presId="urn:microsoft.com/office/officeart/2005/8/layout/pyramid3"/>
    <dgm:cxn modelId="{05D62750-1751-4EE2-BE81-A5783869DF08}" type="presParOf" srcId="{B836DD65-D648-4E2F-AF2F-EFD1402A64D1}" destId="{C3C5B8A6-C528-4A93-BFDE-F8AD08B5872F}" srcOrd="0" destOrd="0" presId="urn:microsoft.com/office/officeart/2005/8/layout/pyramid3"/>
    <dgm:cxn modelId="{AEE17D8F-B2B9-4890-B19F-752AC7728B38}" type="presParOf" srcId="{B836DD65-D648-4E2F-AF2F-EFD1402A64D1}" destId="{3DF15B2A-07A7-439E-9C0D-6F8746E94150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656AA-93BE-4F73-8D89-A65A51C4D7B0}">
      <dsp:nvSpPr>
        <dsp:cNvPr id="0" name=""/>
        <dsp:cNvSpPr/>
      </dsp:nvSpPr>
      <dsp:spPr>
        <a:xfrm rot="10800000">
          <a:off x="0" y="0"/>
          <a:ext cx="5457372" cy="1451428"/>
        </a:xfrm>
        <a:prstGeom prst="trapezoid">
          <a:avLst>
            <a:gd name="adj" fmla="val 626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b="1" kern="1200">
            <a:solidFill>
              <a:schemeClr val="bg1"/>
            </a:solidFill>
          </a:endParaRPr>
        </a:p>
      </dsp:txBody>
      <dsp:txXfrm rot="-10800000">
        <a:off x="955040" y="0"/>
        <a:ext cx="3547291" cy="1451428"/>
      </dsp:txXfrm>
    </dsp:sp>
    <dsp:sp modelId="{FE05A5CD-C67A-4485-89D8-E709C114B52A}">
      <dsp:nvSpPr>
        <dsp:cNvPr id="0" name=""/>
        <dsp:cNvSpPr/>
      </dsp:nvSpPr>
      <dsp:spPr>
        <a:xfrm rot="10800000">
          <a:off x="909562" y="1451428"/>
          <a:ext cx="3638248" cy="1451428"/>
        </a:xfrm>
        <a:prstGeom prst="trapezoid">
          <a:avLst>
            <a:gd name="adj" fmla="val 626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b="1" kern="1200">
            <a:solidFill>
              <a:schemeClr val="bg1"/>
            </a:solidFill>
          </a:endParaRPr>
        </a:p>
      </dsp:txBody>
      <dsp:txXfrm rot="-10800000">
        <a:off x="1546255" y="1451428"/>
        <a:ext cx="2364861" cy="1451428"/>
      </dsp:txXfrm>
    </dsp:sp>
    <dsp:sp modelId="{C3C5B8A6-C528-4A93-BFDE-F8AD08B5872F}">
      <dsp:nvSpPr>
        <dsp:cNvPr id="0" name=""/>
        <dsp:cNvSpPr/>
      </dsp:nvSpPr>
      <dsp:spPr>
        <a:xfrm rot="10800000">
          <a:off x="1819124" y="2902856"/>
          <a:ext cx="1819124" cy="1451428"/>
        </a:xfrm>
        <a:prstGeom prst="trapezoid">
          <a:avLst>
            <a:gd name="adj" fmla="val 626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b="1" kern="1200">
            <a:latin typeface="Arial" panose="020B0604020202020204"/>
          </a:endParaRPr>
        </a:p>
      </dsp:txBody>
      <dsp:txXfrm rot="-10800000">
        <a:off x="1819124" y="2902856"/>
        <a:ext cx="1819124" cy="14514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71CDFE-1060-9644-B3F9-C4838E64F46E}" type="datetimeFigureOut">
              <a:rPr lang="en-US" smtClean="0"/>
              <a:t>12/1/21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53E634-D890-1041-AF39-141A2CE22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123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7" Type="http://schemas.openxmlformats.org/officeDocument/2006/relationships/image" Target="../media/image1.emf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3.png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3.bin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4.bin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5.bin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6.bin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1.emf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4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6.jpeg"/><Relationship Id="rId2" Type="http://schemas.openxmlformats.org/officeDocument/2006/relationships/tags" Target="../tags/tag8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Title slide"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76A837B-F77B-44AA-9492-374B857C826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526991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think-cell Slide" r:id="rId6" imgW="359" imgH="355" progId="TCLayout.ActiveDocument.1">
                  <p:embed/>
                </p:oleObj>
              </mc:Choice>
              <mc:Fallback>
                <p:oleObj name="think-cell Slide" r:id="rId6" imgW="359" imgH="35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76A837B-F77B-44AA-9492-374B857C82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737BB5B5-1375-4580-BC78-87C6382D72E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60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0A3187-68B4-DC4E-8270-F8C9982E2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0012" y="2060575"/>
            <a:ext cx="8713787" cy="2237291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r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D93A6C-FEA1-1244-999B-550BF5584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40012" y="4450104"/>
            <a:ext cx="8713788" cy="930244"/>
          </a:xfrm>
        </p:spPr>
        <p:txBody>
          <a:bodyPr>
            <a:noAutofit/>
          </a:bodyPr>
          <a:lstStyle>
            <a:lvl1pPr marL="0" indent="0" algn="r">
              <a:buNone/>
              <a:defRPr sz="2800" b="0" i="0">
                <a:ln>
                  <a:noFill/>
                </a:ln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2B1FC95-0CE2-064A-986C-6BD9547F98FC}"/>
              </a:ext>
            </a:extLst>
          </p:cNvPr>
          <p:cNvSpPr txBox="1">
            <a:spLocks/>
          </p:cNvSpPr>
          <p:nvPr userDrawn="1"/>
        </p:nvSpPr>
        <p:spPr>
          <a:xfrm>
            <a:off x="435420" y="6165850"/>
            <a:ext cx="2232025" cy="421530"/>
          </a:xfrm>
          <a:prstGeom prst="rect">
            <a:avLst/>
          </a:prstGeom>
        </p:spPr>
        <p:txBody>
          <a:bodyPr lIns="0" anchor="b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>
                <a:solidFill>
                  <a:schemeClr val="bg1"/>
                </a:solidFill>
              </a:rPr>
              <a:t>london.edu</a:t>
            </a:r>
          </a:p>
        </p:txBody>
      </p:sp>
    </p:spTree>
    <p:extLst>
      <p:ext uri="{BB962C8B-B14F-4D97-AF65-F5344CB8AC3E}">
        <p14:creationId xmlns:p14="http://schemas.microsoft.com/office/powerpoint/2010/main" val="247648952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First Level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0FC8532C-18ED-4149-AA09-6188AAC4C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149314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0FC8532C-18ED-4149-AA09-6188AAC4C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A2FA2269-2C39-4C45-810D-3C6B9ADB516E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685294-ADB8-4D93-BE0B-E025C359B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65F7CB-3EC2-4633-9A7F-1E690CAA1D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988" y="1376363"/>
            <a:ext cx="10944225" cy="4500562"/>
          </a:xfrm>
        </p:spPr>
        <p:txBody>
          <a:bodyPr/>
          <a:lstStyle>
            <a:lvl1pPr marL="0" indent="0">
              <a:buNone/>
              <a:defRPr/>
            </a:lvl1pPr>
            <a:lvl2pPr marL="361950" indent="-361950">
              <a:defRPr sz="2400"/>
            </a:lvl2pPr>
            <a:lvl3pPr marL="715963" indent="-354013">
              <a:defRPr sz="2000"/>
            </a:lvl3pPr>
            <a:lvl4pPr marL="1077913" indent="-361950">
              <a:defRPr sz="1800"/>
            </a:lvl4pPr>
            <a:lvl5pPr marL="1431925" indent="-354013"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62AD241-80FB-4F49-960B-4B8A2045247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2562224" y="835327"/>
            <a:ext cx="8789989" cy="377736"/>
          </a:xfrm>
        </p:spPr>
        <p:txBody>
          <a:bodyPr tIns="0" anchor="t" anchorCtr="0">
            <a:noAutofit/>
          </a:bodyPr>
          <a:lstStyle>
            <a:lvl1pPr marL="0" indent="0" algn="r">
              <a:buNone/>
              <a:defRPr sz="2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172595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58E03980-52C1-4179-ABAF-BAE4161400B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3863112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58E03980-52C1-4179-ABAF-BAE4161400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54530924-2963-4951-B00D-76520650E9E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3790E-7B2E-4139-B746-00A540893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F2D597-F6C9-4EB0-AEA6-E658BCD249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988" y="1376363"/>
            <a:ext cx="5256212" cy="4500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F5B960-FE60-4F56-8B58-D0C9BA775E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59488" y="1376363"/>
            <a:ext cx="5294312" cy="4500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EA1F05E-8C53-403C-B292-C997E425E100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2562224" y="835327"/>
            <a:ext cx="8789989" cy="377736"/>
          </a:xfrm>
        </p:spPr>
        <p:txBody>
          <a:bodyPr tIns="0" anchor="t" anchorCtr="0">
            <a:noAutofit/>
          </a:bodyPr>
          <a:lstStyle>
            <a:lvl1pPr marL="0" indent="0" algn="r">
              <a:buNone/>
              <a:defRPr sz="2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1564963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2" pos="3568" userDrawn="1">
          <p15:clr>
            <a:srgbClr val="FBAE40"/>
          </p15:clr>
        </p15:guide>
        <p15:guide id="3" pos="381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2BD47822-8C7B-4F3D-A490-5F343372614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4305492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4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2BD47822-8C7B-4F3D-A490-5F343372614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29E0A31A-CE81-4A68-8497-2D23DC00AFBE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3790E-7B2E-4139-B746-00A540893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F2D597-F6C9-4EB0-AEA6-E658BCD249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988" y="2133656"/>
            <a:ext cx="5256212" cy="37432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F5B960-FE60-4F56-8B58-D0C9BA775E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59488" y="2133656"/>
            <a:ext cx="5294312" cy="37432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C42845F-6E8A-42C9-8E9B-1AB812944853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07988" y="1376363"/>
            <a:ext cx="5256212" cy="757237"/>
          </a:xfrm>
        </p:spPr>
        <p:txBody>
          <a:bodyPr anchor="t" anchorCtr="0">
            <a:noAutofit/>
          </a:bodyPr>
          <a:lstStyle>
            <a:lvl1pPr marL="0" indent="0">
              <a:buNone/>
              <a:defRPr sz="28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10DF36EE-8C1C-4947-B726-FC424BAF7A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59487" y="1377578"/>
            <a:ext cx="5292725" cy="756078"/>
          </a:xfrm>
        </p:spPr>
        <p:txBody>
          <a:bodyPr anchor="t" anchorCtr="0">
            <a:noAutofit/>
          </a:bodyPr>
          <a:lstStyle>
            <a:lvl1pPr marL="0" indent="0">
              <a:buNone/>
              <a:defRPr sz="28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6F783A9-F1C7-4D01-953C-7FE1F6982CD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2562224" y="835327"/>
            <a:ext cx="8789989" cy="377736"/>
          </a:xfrm>
        </p:spPr>
        <p:txBody>
          <a:bodyPr tIns="0" anchor="t" anchorCtr="0">
            <a:noAutofit/>
          </a:bodyPr>
          <a:lstStyle>
            <a:lvl1pPr marL="0" indent="0" algn="r">
              <a:buNone/>
              <a:defRPr sz="2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49111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pos="3704">
          <p15:clr>
            <a:srgbClr val="FBAE40"/>
          </p15:clr>
        </p15:guide>
        <p15:guide id="2" pos="3568">
          <p15:clr>
            <a:srgbClr val="FBAE40"/>
          </p15:clr>
        </p15:guide>
        <p15:guide id="3" pos="381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AC7515A7-FCE3-49E3-9403-675A35FBA15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7392920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8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AC7515A7-FCE3-49E3-9403-675A35FBA1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29BC237D-C23C-4035-A816-355040B7292F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34B32B-5D7F-4431-802E-4B820C4CA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7C25BC92-FA8E-475F-B61F-78C0C9B36F1E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4953000" y="1376364"/>
            <a:ext cx="6402388" cy="4500562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1ADC267-6B83-4585-BB7D-2EF2E6816C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7988" y="1376364"/>
            <a:ext cx="4364037" cy="450056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DF3F112-5537-4D95-8E82-79E227F1DFC9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2562224" y="835327"/>
            <a:ext cx="8789989" cy="377736"/>
          </a:xfrm>
        </p:spPr>
        <p:txBody>
          <a:bodyPr tIns="0" anchor="t" anchorCtr="0">
            <a:noAutofit/>
          </a:bodyPr>
          <a:lstStyle>
            <a:lvl1pPr marL="0" indent="0" algn="r">
              <a:buNone/>
              <a:defRPr sz="2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186852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30991631-1829-4252-B8C8-301327B62AB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846066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2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30991631-1829-4252-B8C8-301327B62A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D649B2D0-8A14-4493-BE40-90D0C480BDB5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F023C8-6EB2-440D-BFE9-11A6675AC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F03D7746-1C17-4033-B26F-14FEA4F52C6E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4038600" y="1376364"/>
            <a:ext cx="7316788" cy="4500562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3145E6-3152-475D-B841-AAEE37671D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988" y="3429000"/>
            <a:ext cx="5043487" cy="1944688"/>
          </a:xfrm>
          <a:solidFill>
            <a:schemeClr val="tx1"/>
          </a:solidFill>
        </p:spPr>
        <p:txBody>
          <a:bodyPr lIns="180000" tIns="180000" rIns="216000" bIns="180000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  <a:lvl2pPr marL="457200" indent="0">
              <a:buNone/>
              <a:defRPr sz="1800" b="0">
                <a:solidFill>
                  <a:schemeClr val="bg1"/>
                </a:solidFill>
              </a:defRPr>
            </a:lvl2pPr>
            <a:lvl3pPr marL="914400" indent="0">
              <a:buNone/>
              <a:defRPr sz="1400" b="0">
                <a:solidFill>
                  <a:schemeClr val="bg1"/>
                </a:solidFill>
              </a:defRPr>
            </a:lvl3pPr>
            <a:lvl4pPr marL="1371600" indent="0">
              <a:buNone/>
              <a:defRPr sz="1400" b="0">
                <a:solidFill>
                  <a:schemeClr val="bg1"/>
                </a:solidFill>
              </a:defRPr>
            </a:lvl4pPr>
            <a:lvl5pPr marL="1828800" indent="0">
              <a:buNone/>
              <a:defRPr sz="14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B0EBA36-90A0-4148-BC1C-5470CA1B4F23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2562224" y="835327"/>
            <a:ext cx="8789989" cy="377736"/>
          </a:xfrm>
        </p:spPr>
        <p:txBody>
          <a:bodyPr tIns="0" anchor="t" anchorCtr="0">
            <a:noAutofit/>
          </a:bodyPr>
          <a:lstStyle>
            <a:lvl1pPr marL="0" indent="0" algn="r">
              <a:buNone/>
              <a:defRPr sz="2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78788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CD7D6CB0-3E10-49EA-83AC-B6135A3C8CB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031541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6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CD7D6CB0-3E10-49EA-83AC-B6135A3C8C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5083F342-E541-45FD-AE1B-4BDC3046B66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743714-5E99-419F-BBE2-6F7054512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CE3D7CE2-D319-4797-9285-539C8074BE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07988" y="1376364"/>
            <a:ext cx="3629024" cy="4500562"/>
          </a:xfrm>
          <a:solidFill>
            <a:schemeClr val="bg2"/>
          </a:solidFill>
        </p:spPr>
        <p:txBody>
          <a:bodyPr lIns="180000" tIns="180000" rIns="216000" bIns="180000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1800" b="0">
                <a:solidFill>
                  <a:schemeClr val="bg1"/>
                </a:solidFill>
              </a:defRPr>
            </a:lvl2pPr>
            <a:lvl3pPr marL="914400" indent="0">
              <a:buNone/>
              <a:defRPr sz="1400" b="0">
                <a:solidFill>
                  <a:schemeClr val="bg1"/>
                </a:solidFill>
              </a:defRPr>
            </a:lvl3pPr>
            <a:lvl4pPr marL="1371600" indent="0">
              <a:buNone/>
              <a:defRPr sz="1400" b="0">
                <a:solidFill>
                  <a:schemeClr val="bg1"/>
                </a:solidFill>
              </a:defRPr>
            </a:lvl4pPr>
            <a:lvl5pPr marL="1828800" indent="0">
              <a:buNone/>
              <a:defRPr sz="14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F6EBB418-9610-4401-B8DA-34CC59F4C6D8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4038600" y="1376364"/>
            <a:ext cx="7316788" cy="4500562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EB9C107-E909-4345-82E5-4E48EDC703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2562224" y="835327"/>
            <a:ext cx="8789989" cy="377736"/>
          </a:xfrm>
        </p:spPr>
        <p:txBody>
          <a:bodyPr tIns="0" anchor="t" anchorCtr="0">
            <a:noAutofit/>
          </a:bodyPr>
          <a:lstStyle>
            <a:lvl1pPr marL="0" indent="0" algn="r">
              <a:buNone/>
              <a:defRPr sz="2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870842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223F12B-98BD-4F5D-84BA-D636F5A455D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5333845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0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B223F12B-98BD-4F5D-84BA-D636F5A455D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A479D167-0DC9-4BA6-BD9E-DBE1A301155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AAD2F-0D26-44B0-9736-929399270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4F2CFE2-4F2E-4D04-A7A6-0EA3938DD048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407988" y="2060574"/>
            <a:ext cx="10947400" cy="41052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4D7CA5-44D3-45F4-99BD-0CE54BACD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79588" y="1376362"/>
            <a:ext cx="2743200" cy="4500563"/>
          </a:xfrm>
          <a:solidFill>
            <a:schemeClr val="tx1"/>
          </a:solidFill>
        </p:spPr>
        <p:txBody>
          <a:bodyPr lIns="180000" tIns="180000" rIns="216000" bIns="180000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  <a:lvl2pPr marL="266700" indent="-266700">
              <a:buFont typeface="Arial" panose="020B0604020202020204" pitchFamily="34" charset="0"/>
              <a:buChar char="•"/>
              <a:defRPr sz="2400" b="0">
                <a:solidFill>
                  <a:schemeClr val="bg1"/>
                </a:solidFill>
              </a:defRPr>
            </a:lvl2pPr>
            <a:lvl3pPr marL="914400" indent="0">
              <a:buNone/>
              <a:defRPr sz="1400" b="0">
                <a:solidFill>
                  <a:schemeClr val="bg1"/>
                </a:solidFill>
              </a:defRPr>
            </a:lvl3pPr>
            <a:lvl4pPr marL="1371600" indent="0">
              <a:buNone/>
              <a:defRPr sz="1400" b="0">
                <a:solidFill>
                  <a:schemeClr val="bg1"/>
                </a:solidFill>
              </a:defRPr>
            </a:lvl4pPr>
            <a:lvl5pPr marL="1828800" indent="0">
              <a:buNone/>
              <a:defRPr sz="14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62E1CD6-03F1-42C4-A6D2-110E3A20761F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2562224" y="835327"/>
            <a:ext cx="8789989" cy="377736"/>
          </a:xfrm>
        </p:spPr>
        <p:txBody>
          <a:bodyPr tIns="0" anchor="t" anchorCtr="0">
            <a:noAutofit/>
          </a:bodyPr>
          <a:lstStyle>
            <a:lvl1pPr marL="0" indent="0" algn="r">
              <a:buNone/>
              <a:defRPr sz="2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1068629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067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Title slide white"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A8EA3032-B2E3-44AC-8FED-E4D8578C462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689396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think-cell Slide" r:id="rId6" imgW="359" imgH="355" progId="TCLayout.ActiveDocument.1">
                  <p:embed/>
                </p:oleObj>
              </mc:Choice>
              <mc:Fallback>
                <p:oleObj name="think-cell Slide" r:id="rId6" imgW="359" imgH="35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A8EA3032-B2E3-44AC-8FED-E4D8578C46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BEB88C0C-70ED-4B7C-9906-6A1641342A3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60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0A3187-68B4-DC4E-8270-F8C9982E2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0012" y="2060575"/>
            <a:ext cx="8713787" cy="2237291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D93A6C-FEA1-1244-999B-550BF5584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40012" y="4450104"/>
            <a:ext cx="8713787" cy="930244"/>
          </a:xfrm>
        </p:spPr>
        <p:txBody>
          <a:bodyPr>
            <a:noAutofit/>
          </a:bodyPr>
          <a:lstStyle>
            <a:lvl1pPr marL="0" indent="0" algn="r">
              <a:buNone/>
              <a:defRPr sz="2800" b="0" i="0">
                <a:ln>
                  <a:noFill/>
                </a:ln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AE069CAA-4A85-044C-B26A-0430E8AFFD7F}"/>
              </a:ext>
            </a:extLst>
          </p:cNvPr>
          <p:cNvSpPr txBox="1">
            <a:spLocks/>
          </p:cNvSpPr>
          <p:nvPr userDrawn="1"/>
        </p:nvSpPr>
        <p:spPr>
          <a:xfrm>
            <a:off x="435420" y="6165850"/>
            <a:ext cx="2232025" cy="421530"/>
          </a:xfrm>
          <a:prstGeom prst="rect">
            <a:avLst/>
          </a:prstGeom>
        </p:spPr>
        <p:txBody>
          <a:bodyPr lIns="0" anchor="b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>
                <a:solidFill>
                  <a:schemeClr val="tx1"/>
                </a:solidFill>
              </a:rPr>
              <a:t>london.edu</a:t>
            </a:r>
          </a:p>
        </p:txBody>
      </p:sp>
    </p:spTree>
    <p:extLst>
      <p:ext uri="{BB962C8B-B14F-4D97-AF65-F5344CB8AC3E}">
        <p14:creationId xmlns:p14="http://schemas.microsoft.com/office/powerpoint/2010/main" val="4168355411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Section divider smal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239EBF3-A304-F04E-8342-F357FC8743A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71924" y="2060575"/>
            <a:ext cx="7380287" cy="1992951"/>
          </a:xfrm>
        </p:spPr>
        <p:txBody>
          <a:bodyPr>
            <a:noAutofit/>
          </a:bodyPr>
          <a:lstStyle>
            <a:lvl1pPr marL="0" indent="0" algn="r">
              <a:buNone/>
              <a:defRPr sz="4800" b="1">
                <a:latin typeface="+mj-lt"/>
              </a:defRPr>
            </a:lvl1pPr>
          </a:lstStyle>
          <a:p>
            <a:pPr lvl="0"/>
            <a:r>
              <a:rPr lang="en-US"/>
              <a:t>Section divider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DF027CF-36A4-7546-9746-B0EB00F2F8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71924" y="4437063"/>
            <a:ext cx="7380288" cy="738187"/>
          </a:xfrm>
        </p:spPr>
        <p:txBody>
          <a:bodyPr>
            <a:noAutofit/>
          </a:bodyPr>
          <a:lstStyle>
            <a:lvl1pPr marL="0" indent="0" algn="r">
              <a:buNone/>
              <a:defRPr sz="2800">
                <a:latin typeface="+mj-lt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D81CB1-5799-2145-831E-14862F87939D}"/>
              </a:ext>
            </a:extLst>
          </p:cNvPr>
          <p:cNvSpPr txBox="1">
            <a:spLocks/>
          </p:cNvSpPr>
          <p:nvPr userDrawn="1"/>
        </p:nvSpPr>
        <p:spPr>
          <a:xfrm>
            <a:off x="435420" y="6165850"/>
            <a:ext cx="2232025" cy="421530"/>
          </a:xfrm>
          <a:prstGeom prst="rect">
            <a:avLst/>
          </a:prstGeom>
        </p:spPr>
        <p:txBody>
          <a:bodyPr lIns="0" anchor="b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>
                <a:solidFill>
                  <a:schemeClr val="bg1"/>
                </a:solidFill>
              </a:rPr>
              <a:t>london.edu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1A55CE-DFD3-45E3-B32B-77B207BE2E3F}"/>
              </a:ext>
            </a:extLst>
          </p:cNvPr>
          <p:cNvSpPr txBox="1"/>
          <p:nvPr userDrawn="1"/>
        </p:nvSpPr>
        <p:spPr>
          <a:xfrm>
            <a:off x="10884213" y="6357670"/>
            <a:ext cx="468000" cy="235818"/>
          </a:xfrm>
          <a:prstGeom prst="rect">
            <a:avLst/>
          </a:prstGeom>
          <a:solidFill>
            <a:schemeClr val="accent3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200" b="1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fld id="{7E972FC3-BBA0-45DD-BA6A-CA75EEE08A55}" type="slidenum">
              <a:rPr lang="en-GB" sz="1100" noProof="0" smtClean="0"/>
              <a:pPr lvl="0"/>
              <a:t>‹#›</a:t>
            </a:fld>
            <a:endParaRPr lang="en-GB" sz="1100"/>
          </a:p>
        </p:txBody>
      </p:sp>
    </p:spTree>
    <p:extLst>
      <p:ext uri="{BB962C8B-B14F-4D97-AF65-F5344CB8AC3E}">
        <p14:creationId xmlns:p14="http://schemas.microsoft.com/office/powerpoint/2010/main" val="297612667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ive Sectio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A8EA3032-B2E3-44AC-8FED-E4D8578C462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5186470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A8EA3032-B2E3-44AC-8FED-E4D8578C46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BEB88C0C-70ED-4B7C-9906-6A1641342A3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60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C3830340-4686-476E-9239-FF1C389938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71924" y="2060575"/>
            <a:ext cx="7380287" cy="1992951"/>
          </a:xfrm>
        </p:spPr>
        <p:txBody>
          <a:bodyPr>
            <a:noAutofit/>
          </a:bodyPr>
          <a:lstStyle>
            <a:lvl1pPr marL="0" indent="0" algn="r">
              <a:buNone/>
              <a:defRPr sz="4800" b="1">
                <a:latin typeface="+mj-lt"/>
              </a:defRPr>
            </a:lvl1pPr>
          </a:lstStyle>
          <a:p>
            <a:pPr lvl="0"/>
            <a:r>
              <a:rPr lang="en-US"/>
              <a:t>Section divider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FA15796C-8074-4196-A568-94DD107AF1E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71924" y="4437063"/>
            <a:ext cx="7380288" cy="738187"/>
          </a:xfrm>
        </p:spPr>
        <p:txBody>
          <a:bodyPr>
            <a:noAutofit/>
          </a:bodyPr>
          <a:lstStyle>
            <a:lvl1pPr marL="0" indent="0" algn="r">
              <a:buNone/>
              <a:defRPr sz="2800">
                <a:latin typeface="+mj-lt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8F664B-D04E-4D72-B5B1-C0F595DE98D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91148" y="283687"/>
            <a:ext cx="1364138" cy="136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07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-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52939BA-0151-438C-B2E7-1D87B127AA1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8296163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52939BA-0151-438C-B2E7-1D87B127AA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D8E79EA5-A9AA-495B-A959-C19B9225E1C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FCB8B-F596-4765-A09C-471EAF3A5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638" y="365126"/>
            <a:ext cx="8791575" cy="471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AAB7E3E-E213-48CB-94F4-6C60A23E0C3E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2562224" y="835327"/>
            <a:ext cx="8789989" cy="377736"/>
          </a:xfrm>
        </p:spPr>
        <p:txBody>
          <a:bodyPr tIns="0" anchor="t" anchorCtr="0">
            <a:noAutofit/>
          </a:bodyPr>
          <a:lstStyle>
            <a:lvl1pPr marL="0" indent="0" algn="r">
              <a:buNone/>
              <a:defRPr sz="2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029589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52939BA-0151-438C-B2E7-1D87B127AA1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52939BA-0151-438C-B2E7-1D87B127AA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D8E79EA5-A9AA-495B-A959-C19B9225E1C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FCB8B-F596-4765-A09C-471EAF3A5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638" y="365126"/>
            <a:ext cx="8791575" cy="471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98694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52939BA-0151-438C-B2E7-1D87B127AA1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806854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52939BA-0151-438C-B2E7-1D87B127AA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D8E79EA5-A9AA-495B-A959-C19B9225E1C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383099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3954CA60-4B9B-4455-BE07-FA29D123331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8516614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3954CA60-4B9B-4455-BE07-FA29D12333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792350E6-4203-41A1-AFDA-00A28C2C080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685294-ADB8-4D93-BE0B-E025C359B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2224" y="365126"/>
            <a:ext cx="8791575" cy="4702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65F7CB-3EC2-4633-9A7F-1E690CAA1D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988" y="1376363"/>
            <a:ext cx="10944225" cy="4500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296B07F-DAA8-4D29-8544-03DFBEFCB48B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2562224" y="835327"/>
            <a:ext cx="8789989" cy="377736"/>
          </a:xfrm>
        </p:spPr>
        <p:txBody>
          <a:bodyPr tIns="0" anchor="t" anchorCtr="0">
            <a:noAutofit/>
          </a:bodyPr>
          <a:lstStyle>
            <a:lvl1pPr marL="0" indent="0" algn="r">
              <a:buNone/>
              <a:defRPr sz="2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286570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527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-5 wor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3954CA60-4B9B-4455-BE07-FA29D123331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3954CA60-4B9B-4455-BE07-FA29D12333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792350E6-4203-41A1-AFDA-00A28C2C080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685294-ADB8-4D93-BE0B-E025C359B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2224" y="365126"/>
            <a:ext cx="8791575" cy="4702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65F7CB-3EC2-4633-9A7F-1E690CAA1D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988" y="1376363"/>
            <a:ext cx="10944225" cy="4500562"/>
          </a:xfrm>
        </p:spPr>
        <p:txBody>
          <a:bodyPr anchor="ctr" anchorCtr="0"/>
          <a:lstStyle>
            <a:lvl1pPr marL="0" indent="0" algn="ctr">
              <a:buNone/>
              <a:defRPr sz="4000"/>
            </a:lvl1pPr>
            <a:lvl2pPr marL="361950" indent="0">
              <a:buNone/>
              <a:defRPr/>
            </a:lvl2pPr>
            <a:lvl3pPr marL="715963" indent="0">
              <a:buNone/>
              <a:defRPr/>
            </a:lvl3pPr>
            <a:lvl4pPr marL="1077912" indent="0">
              <a:buNone/>
              <a:defRPr/>
            </a:lvl4pPr>
            <a:lvl5pPr marL="14319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GB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296B07F-DAA8-4D29-8544-03DFBEFCB48B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2562224" y="835327"/>
            <a:ext cx="8789989" cy="377736"/>
          </a:xfrm>
        </p:spPr>
        <p:txBody>
          <a:bodyPr tIns="0" anchor="t" anchorCtr="0">
            <a:noAutofit/>
          </a:bodyPr>
          <a:lstStyle>
            <a:lvl1pPr marL="0" indent="0" algn="r">
              <a:buNone/>
              <a:defRPr sz="20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163958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52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EADC7B8B-7FBC-4A8B-BF78-9F8FA036620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4381449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23" imgW="359" imgH="355" progId="TCLayout.ActiveDocument.1">
                  <p:embed/>
                </p:oleObj>
              </mc:Choice>
              <mc:Fallback>
                <p:oleObj name="think-cell Slide" r:id="rId23" imgW="359" imgH="355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EADC7B8B-7FBC-4A8B-BF78-9F8FA03662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5E636C95-A2F8-4D89-8FF8-8C014F39D5F2}"/>
              </a:ext>
            </a:extLst>
          </p:cNvPr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800" b="1" i="0" baseline="0"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043397-C7B5-4428-8513-2450FC985389}"/>
              </a:ext>
            </a:extLst>
          </p:cNvPr>
          <p:cNvSpPr txBox="1"/>
          <p:nvPr userDrawn="1"/>
        </p:nvSpPr>
        <p:spPr>
          <a:xfrm>
            <a:off x="10884213" y="6357670"/>
            <a:ext cx="468000" cy="235818"/>
          </a:xfrm>
          <a:prstGeom prst="rect">
            <a:avLst/>
          </a:prstGeom>
          <a:solidFill>
            <a:schemeClr val="accent3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200" b="1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fld id="{7E972FC3-BBA0-45DD-BA6A-CA75EEE08A55}" type="slidenum">
              <a:rPr lang="en-GB" sz="1100" noProof="0" smtClean="0"/>
              <a:pPr lvl="0"/>
              <a:t>‹#›</a:t>
            </a:fld>
            <a:endParaRPr lang="en-GB" sz="11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1AF07-C2D7-B04F-9930-63B44BDE8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1" y="1376362"/>
            <a:ext cx="10945812" cy="4500563"/>
          </a:xfrm>
          <a:prstGeom prst="rect">
            <a:avLst/>
          </a:prstGeom>
        </p:spPr>
        <p:txBody>
          <a:bodyPr vert="horz" lIns="0" tIns="72000" rIns="0" bIns="7200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7AFB064-0CE3-4542-96E0-1B4C54BB2C07}"/>
              </a:ext>
            </a:extLst>
          </p:cNvPr>
          <p:cNvSpPr txBox="1">
            <a:spLocks/>
          </p:cNvSpPr>
          <p:nvPr userDrawn="1"/>
        </p:nvSpPr>
        <p:spPr>
          <a:xfrm>
            <a:off x="433833" y="6165850"/>
            <a:ext cx="2232025" cy="421530"/>
          </a:xfrm>
          <a:prstGeom prst="rect">
            <a:avLst/>
          </a:prstGeom>
        </p:spPr>
        <p:txBody>
          <a:bodyPr lIns="0" anchor="b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>
                <a:solidFill>
                  <a:schemeClr val="accent3">
                    <a:lumMod val="60000"/>
                    <a:lumOff val="40000"/>
                  </a:schemeClr>
                </a:solidFill>
              </a:rPr>
              <a:t>london.edu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57588B-936C-4AA8-BAC5-20CF1F8FC937}"/>
              </a:ext>
            </a:extLst>
          </p:cNvPr>
          <p:cNvSpPr txBox="1"/>
          <p:nvPr userDrawn="1"/>
        </p:nvSpPr>
        <p:spPr>
          <a:xfrm>
            <a:off x="3815638" y="6309003"/>
            <a:ext cx="4125750" cy="327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r>
              <a:rPr lang="en-GB" sz="1000">
                <a:solidFill>
                  <a:schemeClr val="accent3">
                    <a:lumMod val="60000"/>
                    <a:lumOff val="40000"/>
                  </a:schemeClr>
                </a:solidFill>
              </a:rPr>
              <a:t>Footer</a:t>
            </a:r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08670A8D-D1C4-4298-A320-2E0CB1215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2224" y="365126"/>
            <a:ext cx="8791575" cy="470202"/>
          </a:xfrm>
          <a:prstGeom prst="rect">
            <a:avLst/>
          </a:prstGeom>
        </p:spPr>
        <p:txBody>
          <a:bodyPr vert="horz" lIns="91440" tIns="45720" rIns="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7889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2" r:id="rId3"/>
    <p:sldLayoutId id="2147483681" r:id="rId4"/>
    <p:sldLayoutId id="2147483669" r:id="rId5"/>
    <p:sldLayoutId id="2147483682" r:id="rId6"/>
    <p:sldLayoutId id="2147483678" r:id="rId7"/>
    <p:sldLayoutId id="2147483670" r:id="rId8"/>
    <p:sldLayoutId id="2147483683" r:id="rId9"/>
    <p:sldLayoutId id="2147483677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84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715963" indent="-354013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077913" indent="-3619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431925" indent="-354013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793875" indent="-361950" algn="l" defTabSz="91440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151" userDrawn="1">
          <p15:clr>
            <a:srgbClr val="F26B43"/>
          </p15:clr>
        </p15:guide>
        <p15:guide id="3" orient="horz" pos="278" userDrawn="1">
          <p15:clr>
            <a:srgbClr val="F26B43"/>
          </p15:clr>
        </p15:guide>
        <p15:guide id="4" pos="257" userDrawn="1">
          <p15:clr>
            <a:srgbClr val="F26B43"/>
          </p15:clr>
        </p15:guide>
        <p15:guide id="6" orient="horz" pos="4110" userDrawn="1">
          <p15:clr>
            <a:srgbClr val="F26B43"/>
          </p15:clr>
        </p15:guide>
        <p15:guide id="8" orient="horz" pos="3884" userDrawn="1">
          <p15:clr>
            <a:srgbClr val="F26B43"/>
          </p15:clr>
        </p15:guide>
        <p15:guide id="9" orient="horz" pos="867" userDrawn="1">
          <p15:clr>
            <a:srgbClr val="F26B43"/>
          </p15:clr>
        </p15:guide>
        <p15:guide id="10" orient="horz" pos="3702" userDrawn="1">
          <p15:clr>
            <a:srgbClr val="F26B43"/>
          </p15:clr>
        </p15:guide>
        <p15:guide id="12" orient="horz" pos="4320" userDrawn="1">
          <p15:clr>
            <a:srgbClr val="F26B43"/>
          </p15:clr>
        </p15:guide>
        <p15:guide id="13" pos="370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4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10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43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11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44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1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5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14.png"/><Relationship Id="rId2" Type="http://schemas.openxmlformats.org/officeDocument/2006/relationships/tags" Target="../tags/tag46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13.png"/><Relationship Id="rId5" Type="http://schemas.openxmlformats.org/officeDocument/2006/relationships/image" Target="../media/image1.emf"/><Relationship Id="rId10" Type="http://schemas.openxmlformats.org/officeDocument/2006/relationships/image" Target="../media/image17.png"/><Relationship Id="rId4" Type="http://schemas.openxmlformats.org/officeDocument/2006/relationships/oleObject" Target="../embeddings/oleObject28.bin"/><Relationship Id="rId9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7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48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0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9.xml"/><Relationship Id="rId1" Type="http://schemas.openxmlformats.org/officeDocument/2006/relationships/vmlDrawing" Target="../drawings/vmlDrawing32.vml"/><Relationship Id="rId6" Type="http://schemas.openxmlformats.org/officeDocument/2006/relationships/hyperlink" Target="https://github.com/tayadav/Data_visualization" TargetMode="Externa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2.bin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4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5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36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7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7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38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8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10.xml"/><Relationship Id="rId7" Type="http://schemas.openxmlformats.org/officeDocument/2006/relationships/diagramLayout" Target="../diagrams/layout1.xml"/><Relationship Id="rId2" Type="http://schemas.openxmlformats.org/officeDocument/2006/relationships/tags" Target="../tags/tag39.xml"/><Relationship Id="rId1" Type="http://schemas.openxmlformats.org/officeDocument/2006/relationships/vmlDrawing" Target="../drawings/vmlDrawing22.vml"/><Relationship Id="rId6" Type="http://schemas.openxmlformats.org/officeDocument/2006/relationships/diagramData" Target="../diagrams/data1.xml"/><Relationship Id="rId5" Type="http://schemas.openxmlformats.org/officeDocument/2006/relationships/image" Target="../media/image1.emf"/><Relationship Id="rId10" Type="http://schemas.microsoft.com/office/2007/relationships/diagramDrawing" Target="../diagrams/drawing1.xml"/><Relationship Id="rId4" Type="http://schemas.openxmlformats.org/officeDocument/2006/relationships/oleObject" Target="../embeddings/oleObject21.bin"/><Relationship Id="rId9" Type="http://schemas.openxmlformats.org/officeDocument/2006/relationships/diagramColors" Target="../diagrams/colors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0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41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9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587DD-1299-154C-937C-2D57F3737B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>
                <a:ea typeface="+mj-lt"/>
                <a:cs typeface="+mj-lt"/>
              </a:rPr>
              <a:t>Flight Delays in the U.S.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A2CBE6-1B72-6846-AC47-BE55EA5069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US">
                <a:ea typeface="+mj-lt"/>
                <a:cs typeface="+mj-lt"/>
              </a:rPr>
              <a:t>Leveraging Delayed Arrivals for Monetary Compensation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59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228C5D9-D841-4C61-9816-929B038A6EB9}"/>
              </a:ext>
            </a:extLst>
          </p:cNvPr>
          <p:cNvSpPr/>
          <p:nvPr/>
        </p:nvSpPr>
        <p:spPr>
          <a:xfrm>
            <a:off x="509239" y="1720385"/>
            <a:ext cx="2847277" cy="39004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5D498263-B811-4D35-8DAC-A8F3B3EB162C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37134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98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5D498263-B811-4D35-8DAC-A8F3B3EB16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7">
            <a:extLst>
              <a:ext uri="{FF2B5EF4-FFF2-40B4-BE49-F238E27FC236}">
                <a16:creationId xmlns:a16="http://schemas.microsoft.com/office/drawing/2014/main" id="{21EACC4E-350E-46CE-8569-F54E8EE86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Airlines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F4A9851-FE3A-4C28-935C-EF3D66612747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>
                <a:cs typeface="Arial"/>
              </a:rPr>
              <a:t>Arrival Delays Seem Rather Normal to Airlines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40EB354-D77F-483A-B819-2A5317E247E8}"/>
              </a:ext>
            </a:extLst>
          </p:cNvPr>
          <p:cNvSpPr txBox="1"/>
          <p:nvPr/>
        </p:nvSpPr>
        <p:spPr>
          <a:xfrm>
            <a:off x="598016" y="2626308"/>
            <a:ext cx="2671281" cy="2361398"/>
          </a:xfrm>
          <a:prstGeom prst="rect">
            <a:avLst/>
          </a:prstGeom>
          <a:noFill/>
        </p:spPr>
        <p:txBody>
          <a:bodyPr wrap="square" lIns="72000" tIns="72000" rIns="72000" bIns="72000" rtlCol="0" anchor="t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err="1"/>
              <a:t>Majority</a:t>
            </a:r>
            <a:r>
              <a:rPr lang="it-IT"/>
              <a:t> of Airlines cause delay</a:t>
            </a:r>
          </a:p>
          <a:p>
            <a:pPr algn="l"/>
            <a:endParaRPr lang="it-IT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/>
              <a:t>Top 25%</a:t>
            </a:r>
            <a:r>
              <a:rPr lang="it-IT"/>
              <a:t>: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err="1">
                <a:cs typeface="Arial"/>
              </a:rPr>
              <a:t>Frontier</a:t>
            </a:r>
            <a:r>
              <a:rPr lang="it-IT">
                <a:cs typeface="Arial"/>
              </a:rPr>
              <a:t> Airlines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>
                <a:cs typeface="Arial"/>
              </a:rPr>
              <a:t>Virgin America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err="1">
                <a:cs typeface="Arial"/>
              </a:rPr>
              <a:t>SkyWest</a:t>
            </a:r>
            <a:r>
              <a:rPr lang="it-IT">
                <a:cs typeface="Arial"/>
              </a:rPr>
              <a:t> Airlines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err="1">
                <a:cs typeface="Arial"/>
              </a:rPr>
              <a:t>ExpressJet</a:t>
            </a:r>
            <a:endParaRPr lang="it-IT">
              <a:cs typeface="Arial"/>
            </a:endParaRPr>
          </a:p>
        </p:txBody>
      </p:sp>
      <p:pic>
        <p:nvPicPr>
          <p:cNvPr id="5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10911F07-827D-422E-B856-5CBA84D8C4A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451" r="-1306" b="12870"/>
          <a:stretch/>
        </p:blipFill>
        <p:spPr>
          <a:xfrm>
            <a:off x="5306742" y="1482414"/>
            <a:ext cx="5958435" cy="46424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29866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D5F0CB8-A8B7-461B-AB01-2524758FC532}"/>
              </a:ext>
            </a:extLst>
          </p:cNvPr>
          <p:cNvSpPr/>
          <p:nvPr/>
        </p:nvSpPr>
        <p:spPr>
          <a:xfrm>
            <a:off x="509239" y="1720385"/>
            <a:ext cx="2847277" cy="39004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6689A1C4-DC7E-4A78-8AB6-3BDC01F9352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734566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2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12" name="Object 11" hidden="1">
                        <a:extLst>
                          <a:ext uri="{FF2B5EF4-FFF2-40B4-BE49-F238E27FC236}">
                            <a16:creationId xmlns:a16="http://schemas.microsoft.com/office/drawing/2014/main" id="{6689A1C4-DC7E-4A78-8AB6-3BDC01F9352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0">
            <a:extLst>
              <a:ext uri="{FF2B5EF4-FFF2-40B4-BE49-F238E27FC236}">
                <a16:creationId xmlns:a16="http://schemas.microsoft.com/office/drawing/2014/main" id="{25E18829-B7D6-44F9-9F50-CCCADCD8F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NYC Airports</a:t>
            </a:r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4897D91-4094-494F-A50C-6BF08B40EFD6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>
                <a:ea typeface="+mj-lt"/>
                <a:cs typeface="+mj-lt"/>
              </a:rPr>
              <a:t>Newark (EWR) Generates the Most Delay on Air Travel in NYC  </a:t>
            </a:r>
            <a:endParaRPr lang="en-US"/>
          </a:p>
        </p:txBody>
      </p:sp>
      <p:pic>
        <p:nvPicPr>
          <p:cNvPr id="3" name="Picture 3" descr="Map&#10;&#10;Description automatically generated">
            <a:extLst>
              <a:ext uri="{FF2B5EF4-FFF2-40B4-BE49-F238E27FC236}">
                <a16:creationId xmlns:a16="http://schemas.microsoft.com/office/drawing/2014/main" id="{7C207B78-7F10-4E4F-B616-4D1A4D6BD0E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325" r="44" b="4261"/>
          <a:stretch/>
        </p:blipFill>
        <p:spPr>
          <a:xfrm>
            <a:off x="3715012" y="1479589"/>
            <a:ext cx="7633857" cy="41746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3C8A3E20-ED5F-4ABF-B5A4-AE1D7FC136F2}"/>
              </a:ext>
            </a:extLst>
          </p:cNvPr>
          <p:cNvSpPr txBox="1"/>
          <p:nvPr/>
        </p:nvSpPr>
        <p:spPr>
          <a:xfrm>
            <a:off x="690943" y="2074942"/>
            <a:ext cx="2671281" cy="3192394"/>
          </a:xfrm>
          <a:prstGeom prst="rect">
            <a:avLst/>
          </a:prstGeom>
          <a:noFill/>
        </p:spPr>
        <p:txBody>
          <a:bodyPr wrap="square" lIns="72000" tIns="72000" rIns="72000" bIns="72000" rtlCol="0" anchor="t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/>
              <a:t>All of the </a:t>
            </a:r>
            <a:r>
              <a:rPr lang="it-IT" err="1"/>
              <a:t>three</a:t>
            </a:r>
            <a:r>
              <a:rPr lang="it-IT"/>
              <a:t> (3) </a:t>
            </a:r>
            <a:r>
              <a:rPr lang="it-IT" err="1"/>
              <a:t>Airports</a:t>
            </a:r>
            <a:r>
              <a:rPr lang="it-IT"/>
              <a:t> show an </a:t>
            </a:r>
            <a:r>
              <a:rPr lang="it-IT" err="1"/>
              <a:t>average</a:t>
            </a:r>
            <a:r>
              <a:rPr lang="it-IT"/>
              <a:t> </a:t>
            </a:r>
            <a:r>
              <a:rPr lang="it-IT" err="1"/>
              <a:t>arrival</a:t>
            </a:r>
            <a:r>
              <a:rPr lang="it-IT"/>
              <a:t> delay for the </a:t>
            </a:r>
            <a:r>
              <a:rPr lang="it-IT" err="1"/>
              <a:t>destinations</a:t>
            </a:r>
            <a:r>
              <a:rPr lang="it-IT"/>
              <a:t> </a:t>
            </a:r>
            <a:r>
              <a:rPr lang="it-IT" err="1"/>
              <a:t>they</a:t>
            </a:r>
            <a:r>
              <a:rPr lang="it-IT"/>
              <a:t> serve</a:t>
            </a:r>
          </a:p>
          <a:p>
            <a:pPr algn="l"/>
            <a:endParaRPr lang="it-IT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/>
              <a:t>Newark Liberty Airport (EWR)</a:t>
            </a:r>
            <a:r>
              <a:rPr lang="it-IT"/>
              <a:t> with </a:t>
            </a:r>
            <a:r>
              <a:rPr lang="it-IT" err="1"/>
              <a:t>highest</a:t>
            </a:r>
            <a:r>
              <a:rPr lang="it-IT"/>
              <a:t> </a:t>
            </a:r>
            <a:r>
              <a:rPr lang="it-IT" err="1"/>
              <a:t>average</a:t>
            </a:r>
            <a:r>
              <a:rPr lang="it-IT"/>
              <a:t> </a:t>
            </a:r>
            <a:r>
              <a:rPr lang="it-IT" err="1"/>
              <a:t>arrival</a:t>
            </a:r>
            <a:r>
              <a:rPr lang="it-IT"/>
              <a:t> delay </a:t>
            </a:r>
            <a:r>
              <a:rPr lang="it-IT" err="1"/>
              <a:t>among</a:t>
            </a:r>
            <a:r>
              <a:rPr lang="it-IT"/>
              <a:t>  </a:t>
            </a:r>
            <a:r>
              <a:rPr lang="it-IT" err="1"/>
              <a:t>airports</a:t>
            </a:r>
            <a:endParaRPr lang="it-IT" err="1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8431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131EC05-C5AE-4B70-8787-551B836B5084}"/>
              </a:ext>
            </a:extLst>
          </p:cNvPr>
          <p:cNvSpPr/>
          <p:nvPr/>
        </p:nvSpPr>
        <p:spPr>
          <a:xfrm>
            <a:off x="509239" y="1720385"/>
            <a:ext cx="2847277" cy="39004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6689A1C4-DC7E-4A78-8AB6-3BDC01F9352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6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12" name="Object 11" hidden="1">
                        <a:extLst>
                          <a:ext uri="{FF2B5EF4-FFF2-40B4-BE49-F238E27FC236}">
                            <a16:creationId xmlns:a16="http://schemas.microsoft.com/office/drawing/2014/main" id="{6689A1C4-DC7E-4A78-8AB6-3BDC01F9352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0">
            <a:extLst>
              <a:ext uri="{FF2B5EF4-FFF2-40B4-BE49-F238E27FC236}">
                <a16:creationId xmlns:a16="http://schemas.microsoft.com/office/drawing/2014/main" id="{25E18829-B7D6-44F9-9F50-CCCADCD8F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Destinations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4897D91-4094-494F-A50C-6BF08B40EFD6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>
                <a:cs typeface="Arial"/>
              </a:rPr>
              <a:t>Destinations with Highest Delay per Range</a:t>
            </a:r>
          </a:p>
        </p:txBody>
      </p:sp>
      <p:pic>
        <p:nvPicPr>
          <p:cNvPr id="2" name="Picture 2" descr="Map&#10;&#10;Description automatically generated">
            <a:extLst>
              <a:ext uri="{FF2B5EF4-FFF2-40B4-BE49-F238E27FC236}">
                <a16:creationId xmlns:a16="http://schemas.microsoft.com/office/drawing/2014/main" id="{BAEE3AB2-9180-4AD0-8BC4-A65830DA6EB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797" t="535" r="669" b="4016"/>
          <a:stretch/>
        </p:blipFill>
        <p:spPr>
          <a:xfrm>
            <a:off x="3564548" y="1548490"/>
            <a:ext cx="7785220" cy="44145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4F4636BE-366A-43D3-BA2C-9D3EC75BAA8A}"/>
              </a:ext>
            </a:extLst>
          </p:cNvPr>
          <p:cNvSpPr txBox="1"/>
          <p:nvPr/>
        </p:nvSpPr>
        <p:spPr>
          <a:xfrm>
            <a:off x="690943" y="2000600"/>
            <a:ext cx="2671281" cy="1530401"/>
          </a:xfrm>
          <a:prstGeom prst="rect">
            <a:avLst/>
          </a:prstGeom>
          <a:noFill/>
        </p:spPr>
        <p:txBody>
          <a:bodyPr wrap="square" lIns="72000" tIns="72000" rIns="72000" bIns="7200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err="1"/>
              <a:t>It</a:t>
            </a:r>
            <a:r>
              <a:rPr lang="it-IT"/>
              <a:t>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possible</a:t>
            </a:r>
            <a:r>
              <a:rPr lang="it-IT"/>
              <a:t> to </a:t>
            </a:r>
            <a:r>
              <a:rPr lang="it-IT" err="1"/>
              <a:t>differentiate</a:t>
            </a:r>
            <a:r>
              <a:rPr lang="it-IT"/>
              <a:t> </a:t>
            </a:r>
            <a:r>
              <a:rPr lang="it-IT" err="1"/>
              <a:t>between</a:t>
            </a:r>
            <a:r>
              <a:rPr lang="it-IT"/>
              <a:t> </a:t>
            </a:r>
            <a:r>
              <a:rPr lang="it-IT" b="1"/>
              <a:t>short, medium</a:t>
            </a:r>
            <a:r>
              <a:rPr lang="it-IT"/>
              <a:t> and </a:t>
            </a:r>
            <a:r>
              <a:rPr lang="it-IT" b="1"/>
              <a:t>long</a:t>
            </a:r>
            <a:r>
              <a:rPr lang="it-IT"/>
              <a:t> range</a:t>
            </a:r>
            <a:endParaRPr lang="it-IT">
              <a:cs typeface="Arial"/>
            </a:endParaRPr>
          </a:p>
        </p:txBody>
      </p:sp>
      <p:sp>
        <p:nvSpPr>
          <p:cNvPr id="13" name="CasellaDiTesto 5">
            <a:extLst>
              <a:ext uri="{FF2B5EF4-FFF2-40B4-BE49-F238E27FC236}">
                <a16:creationId xmlns:a16="http://schemas.microsoft.com/office/drawing/2014/main" id="{D5B63131-D69D-4CF3-B305-FEF3C5C6AC5F}"/>
              </a:ext>
            </a:extLst>
          </p:cNvPr>
          <p:cNvSpPr txBox="1"/>
          <p:nvPr/>
        </p:nvSpPr>
        <p:spPr>
          <a:xfrm>
            <a:off x="690942" y="3629916"/>
            <a:ext cx="2671281" cy="1807400"/>
          </a:xfrm>
          <a:prstGeom prst="rect">
            <a:avLst/>
          </a:prstGeom>
          <a:noFill/>
        </p:spPr>
        <p:txBody>
          <a:bodyPr wrap="square" lIns="72000" tIns="72000" rIns="72000" bIns="7200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/>
              <a:t>Columbus</a:t>
            </a:r>
            <a:r>
              <a:rPr lang="it-IT"/>
              <a:t>, </a:t>
            </a:r>
            <a:r>
              <a:rPr lang="it-IT" b="1"/>
              <a:t>Minneapolis </a:t>
            </a:r>
            <a:r>
              <a:rPr lang="it-IT"/>
              <a:t>and </a:t>
            </a:r>
            <a:r>
              <a:rPr lang="it-IT" b="1"/>
              <a:t>San Francisco</a:t>
            </a:r>
            <a:r>
              <a:rPr lang="it-IT"/>
              <a:t> produce </a:t>
            </a:r>
            <a:r>
              <a:rPr lang="it-IT" err="1"/>
              <a:t>highest</a:t>
            </a:r>
            <a:r>
              <a:rPr lang="it-IT"/>
              <a:t> </a:t>
            </a:r>
            <a:r>
              <a:rPr lang="it-IT" err="1"/>
              <a:t>average</a:t>
            </a:r>
            <a:r>
              <a:rPr lang="it-IT"/>
              <a:t> delays in </a:t>
            </a:r>
            <a:r>
              <a:rPr lang="it-IT" err="1"/>
              <a:t>their</a:t>
            </a:r>
            <a:r>
              <a:rPr lang="it-IT"/>
              <a:t> range </a:t>
            </a:r>
            <a:r>
              <a:rPr lang="it-IT" err="1"/>
              <a:t>category</a:t>
            </a:r>
            <a:endParaRPr lang="it-IT" err="1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1430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2A1CA78-B5A3-4506-A92E-28E411F62BC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0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2A1CA78-B5A3-4506-A92E-28E411F62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AC23F-BE64-414A-9021-E0C3385044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>
                <a:ea typeface="+mj-lt"/>
                <a:cs typeface="+mj-lt"/>
              </a:rPr>
              <a:t>Conclusion</a:t>
            </a:r>
            <a:endParaRPr lang="en-US">
              <a:cs typeface="Arial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A635CF-9E5A-4CBD-A52A-3EA15F0E04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>
                <a:cs typeface="Arial"/>
              </a:rPr>
              <a:t>Final Travel Recommendations for Students</a:t>
            </a:r>
          </a:p>
        </p:txBody>
      </p:sp>
    </p:spTree>
    <p:extLst>
      <p:ext uri="{BB962C8B-B14F-4D97-AF65-F5344CB8AC3E}">
        <p14:creationId xmlns:p14="http://schemas.microsoft.com/office/powerpoint/2010/main" val="3901920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BEF35A-FFF5-43F3-9FF3-5F7C42A0E0C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4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95BEF35A-FFF5-43F3-9FF3-5F7C42A0E0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324B0E45-7494-44CC-B05F-2E6C6BA8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Conclusion</a:t>
            </a:r>
          </a:p>
          <a:p>
            <a:endParaRPr lang="en-GB">
              <a:cs typeface="Arial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4458FF5-256D-4726-AE79-AA96B95C91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endParaRPr lang="it-IT" sz="2400">
              <a:cs typeface="Arial"/>
            </a:endParaRPr>
          </a:p>
          <a:p>
            <a:endParaRPr lang="it-IT" sz="1600">
              <a:cs typeface="Arial"/>
            </a:endParaRPr>
          </a:p>
          <a:p>
            <a:endParaRPr lang="en-GB">
              <a:cs typeface="Arial"/>
            </a:endParaRPr>
          </a:p>
          <a:p>
            <a:pPr marL="457200" indent="-457200">
              <a:buChar char="•"/>
            </a:pPr>
            <a:endParaRPr lang="en-GB">
              <a:solidFill>
                <a:srgbClr val="FF0000"/>
              </a:solidFill>
              <a:cs typeface="Arial"/>
            </a:endParaRPr>
          </a:p>
          <a:p>
            <a:pPr marL="457200" indent="-457200">
              <a:buChar char="•"/>
            </a:pPr>
            <a:endParaRPr lang="en-GB">
              <a:cs typeface="Arial"/>
            </a:endParaRPr>
          </a:p>
          <a:p>
            <a:pPr marL="457200" indent="-457200">
              <a:buChar char="•"/>
            </a:pPr>
            <a:endParaRPr lang="en-GB">
              <a:cs typeface="Arial"/>
            </a:endParaRPr>
          </a:p>
          <a:p>
            <a:pPr marL="0" lvl="1" indent="0">
              <a:buNone/>
            </a:pPr>
            <a:endParaRPr lang="en-GB">
              <a:cs typeface="Ari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FC7C9-5D60-48B8-AA96-A2BCD30E9A7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>
                <a:cs typeface="Arial"/>
              </a:rPr>
              <a:t>Summer – Evening - Newark Airport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5DE2552-FFE4-4A74-83FB-8C8A5EB97C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4610" y="4903530"/>
            <a:ext cx="2288275" cy="1429597"/>
          </a:xfrm>
          <a:prstGeom prst="rect">
            <a:avLst/>
          </a:prstGeom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C52E7551-1687-4FA6-80F6-5BB04889DE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1267" y="4124609"/>
            <a:ext cx="2402006" cy="14179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452551-C69B-4CDE-82CF-35ABDC970A9B}"/>
              </a:ext>
            </a:extLst>
          </p:cNvPr>
          <p:cNvSpPr txBox="1"/>
          <p:nvPr/>
        </p:nvSpPr>
        <p:spPr>
          <a:xfrm>
            <a:off x="681667" y="2040709"/>
            <a:ext cx="3153016" cy="6994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Short-range: Columbus, OH</a:t>
            </a:r>
          </a:p>
          <a:p>
            <a:pPr algn="ctr"/>
            <a:r>
              <a:rPr lang="en-US" i="1">
                <a:cs typeface="Arial"/>
              </a:rPr>
              <a:t>ExpressJet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33ADB-43EB-429B-B14E-A9AEC17DA022}"/>
              </a:ext>
            </a:extLst>
          </p:cNvPr>
          <p:cNvSpPr txBox="1"/>
          <p:nvPr/>
        </p:nvSpPr>
        <p:spPr>
          <a:xfrm>
            <a:off x="4238408" y="2040708"/>
            <a:ext cx="3469877" cy="6994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Medium-range:</a:t>
            </a:r>
            <a:r>
              <a:rPr lang="en-US">
                <a:ea typeface="+mn-lt"/>
                <a:cs typeface="+mn-lt"/>
              </a:rPr>
              <a:t> Minneapolis, MN</a:t>
            </a:r>
          </a:p>
          <a:p>
            <a:pPr algn="ctr"/>
            <a:r>
              <a:rPr lang="en-US" i="1">
                <a:cs typeface="Arial" panose="020B0604020202020204"/>
              </a:rPr>
              <a:t>ExpressJet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C80B1A-0EA8-4C67-AD83-D66850839489}"/>
              </a:ext>
            </a:extLst>
          </p:cNvPr>
          <p:cNvSpPr txBox="1"/>
          <p:nvPr/>
        </p:nvSpPr>
        <p:spPr>
          <a:xfrm>
            <a:off x="8171385" y="2041724"/>
            <a:ext cx="3539318" cy="6994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Long-range: San Francisco, CA</a:t>
            </a:r>
          </a:p>
          <a:p>
            <a:pPr algn="ctr"/>
            <a:r>
              <a:rPr lang="en-US" i="1">
                <a:cs typeface="Arial"/>
              </a:rPr>
              <a:t>Virgin America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CE17A49-A165-43F1-963C-5F0F3F912157}"/>
              </a:ext>
            </a:extLst>
          </p:cNvPr>
          <p:cNvCxnSpPr/>
          <p:nvPr/>
        </p:nvCxnSpPr>
        <p:spPr>
          <a:xfrm flipH="1">
            <a:off x="2169568" y="2739361"/>
            <a:ext cx="6823" cy="675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07A0E71-FBB8-4129-B4FE-D90EC76B49EB}"/>
              </a:ext>
            </a:extLst>
          </p:cNvPr>
          <p:cNvCxnSpPr>
            <a:cxnSpLocks/>
          </p:cNvCxnSpPr>
          <p:nvPr/>
        </p:nvCxnSpPr>
        <p:spPr>
          <a:xfrm>
            <a:off x="9921495" y="2716615"/>
            <a:ext cx="15923" cy="2119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B840CBF-EF36-41EF-9918-3756C4001DEA}"/>
              </a:ext>
            </a:extLst>
          </p:cNvPr>
          <p:cNvCxnSpPr>
            <a:cxnSpLocks/>
          </p:cNvCxnSpPr>
          <p:nvPr/>
        </p:nvCxnSpPr>
        <p:spPr>
          <a:xfrm flipH="1">
            <a:off x="5922701" y="2739360"/>
            <a:ext cx="18196" cy="13465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6" descr="Airplane with solid fill">
            <a:extLst>
              <a:ext uri="{FF2B5EF4-FFF2-40B4-BE49-F238E27FC236}">
                <a16:creationId xmlns:a16="http://schemas.microsoft.com/office/drawing/2014/main" id="{B2C5C941-B61E-4593-9BA4-B1F7D6D9BBD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>
            <a:off x="1942531" y="2858068"/>
            <a:ext cx="459476" cy="425356"/>
          </a:xfrm>
          <a:prstGeom prst="rect">
            <a:avLst/>
          </a:prstGeom>
        </p:spPr>
      </p:pic>
      <p:pic>
        <p:nvPicPr>
          <p:cNvPr id="19" name="Graphic 16" descr="Airplane with solid fill">
            <a:extLst>
              <a:ext uri="{FF2B5EF4-FFF2-40B4-BE49-F238E27FC236}">
                <a16:creationId xmlns:a16="http://schemas.microsoft.com/office/drawing/2014/main" id="{3FD3A0A5-F2C1-447C-8D3C-F80F71E306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>
            <a:off x="5604679" y="3119651"/>
            <a:ext cx="652820" cy="618699"/>
          </a:xfrm>
          <a:prstGeom prst="rect">
            <a:avLst/>
          </a:prstGeom>
        </p:spPr>
      </p:pic>
      <p:pic>
        <p:nvPicPr>
          <p:cNvPr id="20" name="Graphic 16" descr="Airplane with solid fill">
            <a:extLst>
              <a:ext uri="{FF2B5EF4-FFF2-40B4-BE49-F238E27FC236}">
                <a16:creationId xmlns:a16="http://schemas.microsoft.com/office/drawing/2014/main" id="{EAC8308A-DA9B-4F89-9400-0780A3FBD8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>
            <a:off x="9423352" y="3442222"/>
            <a:ext cx="1028132" cy="994012"/>
          </a:xfrm>
          <a:prstGeom prst="rect">
            <a:avLst/>
          </a:prstGeom>
        </p:spPr>
      </p:pic>
      <p:pic>
        <p:nvPicPr>
          <p:cNvPr id="21" name="Picture 21">
            <a:extLst>
              <a:ext uri="{FF2B5EF4-FFF2-40B4-BE49-F238E27FC236}">
                <a16:creationId xmlns:a16="http://schemas.microsoft.com/office/drawing/2014/main" id="{77B45275-241F-4F38-898E-95F7BF45024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8131" y="3442222"/>
            <a:ext cx="2379261" cy="146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725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2A1CA78-B5A3-4506-A92E-28E411F62BC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8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2A1CA78-B5A3-4506-A92E-28E411F62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AC23F-BE64-414A-9021-E0C3385044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>
                <a:ea typeface="+mj-lt"/>
                <a:cs typeface="+mj-lt"/>
              </a:rPr>
              <a:t>Discussion and Critique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A635CF-9E5A-4CBD-A52A-3EA15F0E04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>
                <a:cs typeface="Arial"/>
              </a:rPr>
              <a:t>Final Reflection on the Analysis Conducted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631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BEF35A-FFF5-43F3-9FF3-5F7C42A0E0C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2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95BEF35A-FFF5-43F3-9FF3-5F7C42A0E0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324B0E45-7494-44CC-B05F-2E6C6BA8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Discussion &amp; Critique</a:t>
            </a:r>
          </a:p>
          <a:p>
            <a:endParaRPr lang="en-GB">
              <a:cs typeface="Arial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4458FF5-256D-4726-AE79-AA96B95C91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4817" y="1450704"/>
            <a:ext cx="10944225" cy="4500562"/>
          </a:xfrm>
        </p:spPr>
        <p:txBody>
          <a:bodyPr vert="horz" lIns="0" tIns="72000" rIns="0" bIns="72000" rtlCol="0" anchor="t">
            <a:noAutofit/>
          </a:bodyPr>
          <a:lstStyle/>
          <a:p>
            <a:r>
              <a:rPr lang="en-GB" u="sng">
                <a:cs typeface="Arial"/>
              </a:rPr>
              <a:t>Analysis:</a:t>
            </a:r>
          </a:p>
          <a:p>
            <a:pPr marL="457200" indent="-457200">
              <a:buChar char="•"/>
            </a:pPr>
            <a:r>
              <a:rPr lang="en-GB">
                <a:cs typeface="Arial"/>
              </a:rPr>
              <a:t>Insightful</a:t>
            </a:r>
          </a:p>
          <a:p>
            <a:pPr marL="457200" indent="-457200">
              <a:buChar char="•"/>
            </a:pPr>
            <a:r>
              <a:rPr lang="en-GB">
                <a:ea typeface="+mn-lt"/>
                <a:cs typeface="+mn-lt"/>
              </a:rPr>
              <a:t>Data preparation (e.g., Missing columns) </a:t>
            </a:r>
          </a:p>
          <a:p>
            <a:pPr marL="457200" indent="-457200">
              <a:buChar char="•"/>
            </a:pPr>
            <a:endParaRPr lang="en-GB">
              <a:cs typeface="Arial"/>
            </a:endParaRPr>
          </a:p>
          <a:p>
            <a:r>
              <a:rPr lang="en-GB" u="sng">
                <a:cs typeface="Arial"/>
              </a:rPr>
              <a:t>Potential Future Opportunities:</a:t>
            </a:r>
          </a:p>
          <a:p>
            <a:pPr marL="457200" indent="-457200">
              <a:buChar char="•"/>
            </a:pPr>
            <a:r>
              <a:rPr lang="en-GB">
                <a:cs typeface="Arial"/>
              </a:rPr>
              <a:t>Destinations outside of US</a:t>
            </a:r>
          </a:p>
          <a:p>
            <a:pPr marL="457200" indent="-457200">
              <a:buChar char="•"/>
            </a:pPr>
            <a:r>
              <a:rPr lang="en-GB">
                <a:cs typeface="Arial"/>
              </a:rPr>
              <a:t>Fix issues with External Validity (e.g., longer timeframe)</a:t>
            </a:r>
          </a:p>
          <a:p>
            <a:pPr marL="457200" indent="-457200">
              <a:buChar char="•"/>
            </a:pPr>
            <a:endParaRPr lang="en-GB">
              <a:solidFill>
                <a:srgbClr val="001E61"/>
              </a:solidFill>
              <a:cs typeface="Arial"/>
            </a:endParaRPr>
          </a:p>
          <a:p>
            <a:pPr marL="457200" indent="-457200">
              <a:buChar char="•"/>
            </a:pPr>
            <a:endParaRPr lang="en-GB">
              <a:solidFill>
                <a:srgbClr val="001E61"/>
              </a:solidFill>
              <a:cs typeface="Arial"/>
            </a:endParaRPr>
          </a:p>
          <a:p>
            <a:pPr marL="457200" indent="-457200">
              <a:buChar char="•"/>
            </a:pPr>
            <a:endParaRPr lang="en-GB">
              <a:solidFill>
                <a:srgbClr val="001E61"/>
              </a:solidFill>
              <a:cs typeface="Arial"/>
            </a:endParaRPr>
          </a:p>
          <a:p>
            <a:pPr marL="457200" indent="-457200">
              <a:buChar char="•"/>
            </a:pPr>
            <a:endParaRPr lang="en-GB">
              <a:solidFill>
                <a:srgbClr val="001E61"/>
              </a:solidFill>
              <a:cs typeface="Arial"/>
            </a:endParaRPr>
          </a:p>
          <a:p>
            <a:pPr marL="457200" indent="-457200">
              <a:buChar char="•"/>
            </a:pPr>
            <a:endParaRPr lang="en-GB">
              <a:solidFill>
                <a:srgbClr val="001E61"/>
              </a:solidFill>
              <a:cs typeface="Arial"/>
            </a:endParaRPr>
          </a:p>
          <a:p>
            <a:endParaRPr lang="en-GB">
              <a:solidFill>
                <a:srgbClr val="001E61"/>
              </a:solidFill>
              <a:cs typeface="Arial"/>
            </a:endParaRPr>
          </a:p>
          <a:p>
            <a:pPr marL="457200" indent="-457200">
              <a:buChar char="•"/>
            </a:pPr>
            <a:endParaRPr lang="en-GB">
              <a:solidFill>
                <a:srgbClr val="FF0000"/>
              </a:solidFill>
              <a:cs typeface="Arial"/>
            </a:endParaRPr>
          </a:p>
          <a:p>
            <a:pPr marL="457200" indent="-457200">
              <a:buChar char="•"/>
            </a:pPr>
            <a:endParaRPr lang="en-GB">
              <a:cs typeface="Arial"/>
            </a:endParaRPr>
          </a:p>
          <a:p>
            <a:pPr marL="457200" indent="-457200">
              <a:buChar char="•"/>
            </a:pPr>
            <a:endParaRPr lang="en-GB">
              <a:cs typeface="Arial"/>
            </a:endParaRPr>
          </a:p>
          <a:p>
            <a:pPr marL="0" lvl="1" indent="0">
              <a:buNone/>
            </a:pPr>
            <a:endParaRPr lang="en-GB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7873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2A1CA78-B5A3-4506-A92E-28E411F62BC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6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2A1CA78-B5A3-4506-A92E-28E411F62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AC23F-BE64-414A-9021-E0C3385044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>
                <a:ea typeface="+mj-lt"/>
                <a:cs typeface="+mj-lt"/>
              </a:rPr>
              <a:t>Thank You for Listening!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A635CF-9E5A-4CBD-A52A-3EA15F0E04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>
                <a:cs typeface="Arial"/>
              </a:rPr>
              <a:t>For more information, please visit: </a:t>
            </a:r>
            <a:endParaRPr lang="en-US">
              <a:cs typeface="Arial"/>
            </a:endParaRPr>
          </a:p>
          <a:p>
            <a:r>
              <a:rPr lang="en-GB">
                <a:ea typeface="+mj-lt"/>
                <a:cs typeface="+mj-lt"/>
                <a:hlinkClick r:id="rId6"/>
              </a:rPr>
              <a:t>https://github.com/tayadav/Data_visualization</a:t>
            </a:r>
            <a:endParaRPr lang="en-GB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0529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4EE9B16E-DA96-436C-8CBB-A9EC18FF777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6055273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0" name="think-cell Slide" r:id="rId5" imgW="359" imgH="355" progId="TCLayout.ActiveDocument.1">
                  <p:embed/>
                </p:oleObj>
              </mc:Choice>
              <mc:Fallback>
                <p:oleObj name="think-cell Slide" r:id="rId5" imgW="359" imgH="35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4EE9B16E-DA96-436C-8CBB-A9EC18FF77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A4224560-44AA-4F57-BC2B-E0AF5E5344D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GB" sz="6000" b="1">
              <a:solidFill>
                <a:schemeClr val="tx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D7833-19BF-426C-882C-647AB60CEE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344897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NYC Flights">
            <a:extLst>
              <a:ext uri="{FF2B5EF4-FFF2-40B4-BE49-F238E27FC236}">
                <a16:creationId xmlns:a16="http://schemas.microsoft.com/office/drawing/2014/main" id="{E6E17593-105E-468B-8798-4AB66EB19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1421"/>
            <a:ext cx="12192001" cy="577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2A1CA78-B5A3-4506-A92E-28E411F62BC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6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2A1CA78-B5A3-4506-A92E-28E411F62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AC23F-BE64-414A-9021-E0C3385044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71925" y="427987"/>
            <a:ext cx="7380287" cy="846010"/>
          </a:xfrm>
        </p:spPr>
        <p:txBody>
          <a:bodyPr vert="horz" lIns="0" tIns="72000" rIns="0" bIns="72000" rtlCol="0" anchor="t">
            <a:noAutofit/>
          </a:bodyPr>
          <a:lstStyle/>
          <a:p>
            <a:pPr algn="l"/>
            <a:r>
              <a:rPr lang="en-GB"/>
              <a:t>Contents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A635CF-9E5A-4CBD-A52A-3EA15F0E04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71923" y="1663040"/>
            <a:ext cx="7380288" cy="738187"/>
          </a:xfrm>
        </p:spPr>
        <p:txBody>
          <a:bodyPr vert="horz" lIns="0" tIns="72000" rIns="0" bIns="72000" rtlCol="0" anchor="t">
            <a:noAutofit/>
          </a:bodyPr>
          <a:lstStyle/>
          <a:p>
            <a:pPr algn="l"/>
            <a:r>
              <a:rPr lang="en-GB">
                <a:cs typeface="Arial"/>
              </a:rPr>
              <a:t>1. Context</a:t>
            </a:r>
          </a:p>
          <a:p>
            <a:pPr algn="l"/>
            <a:r>
              <a:rPr lang="en-GB">
                <a:cs typeface="Arial"/>
              </a:rPr>
              <a:t>2. Data Overview</a:t>
            </a:r>
          </a:p>
          <a:p>
            <a:pPr algn="l"/>
            <a:r>
              <a:rPr lang="en-GB">
                <a:cs typeface="Arial"/>
              </a:rPr>
              <a:t>3. Deep-Dive Analysis</a:t>
            </a:r>
          </a:p>
          <a:p>
            <a:pPr algn="l"/>
            <a:r>
              <a:rPr lang="en-GB">
                <a:cs typeface="Arial"/>
              </a:rPr>
              <a:t>4. Conclusion</a:t>
            </a:r>
          </a:p>
          <a:p>
            <a:pPr algn="l"/>
            <a:r>
              <a:rPr lang="en-GB">
                <a:cs typeface="Arial"/>
              </a:rPr>
              <a:t>5. Discussion and Critique</a:t>
            </a:r>
          </a:p>
          <a:p>
            <a:pPr algn="l"/>
            <a:endParaRPr lang="en-GB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43808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eason For Appendix">
            <a:extLst>
              <a:ext uri="{FF2B5EF4-FFF2-40B4-BE49-F238E27FC236}">
                <a16:creationId xmlns:a16="http://schemas.microsoft.com/office/drawing/2014/main" id="{E7DDA0AE-3783-494C-BBE5-BA6687C3D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585" y="0"/>
            <a:ext cx="76288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46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2A1CA78-B5A3-4506-A92E-28E411F62BC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0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2A1CA78-B5A3-4506-A92E-28E411F62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AC23F-BE64-414A-9021-E0C3385044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/>
              <a:t>Context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A635CF-9E5A-4CBD-A52A-3EA15F0E04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 sz="2400">
                <a:cs typeface="Arial"/>
              </a:rPr>
              <a:t>Travel Opportunities for U.S. GIFT Participants</a:t>
            </a:r>
          </a:p>
        </p:txBody>
      </p:sp>
    </p:spTree>
    <p:extLst>
      <p:ext uri="{BB962C8B-B14F-4D97-AF65-F5344CB8AC3E}">
        <p14:creationId xmlns:p14="http://schemas.microsoft.com/office/powerpoint/2010/main" val="3848138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5D498263-B811-4D35-8DAC-A8F3B3EB162C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37134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4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5D498263-B811-4D35-8DAC-A8F3B3EB16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7">
            <a:extLst>
              <a:ext uri="{FF2B5EF4-FFF2-40B4-BE49-F238E27FC236}">
                <a16:creationId xmlns:a16="http://schemas.microsoft.com/office/drawing/2014/main" id="{21EACC4E-350E-46CE-8569-F54E8EE86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Travel Hack for U.S. GIFTs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B772F0-3879-488D-9105-2FFE5FD621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180000" tIns="180000" rIns="216000" bIns="180000" rtlCol="0" anchor="t">
            <a:noAutofit/>
          </a:bodyPr>
          <a:lstStyle/>
          <a:p>
            <a:pPr marL="457200" indent="-457200">
              <a:buChar char="•"/>
            </a:pPr>
            <a:r>
              <a:rPr lang="en-GB" sz="2000" b="1">
                <a:cs typeface="Arial" panose="020B0604020202020204"/>
              </a:rPr>
              <a:t>Situation:</a:t>
            </a:r>
            <a:r>
              <a:rPr lang="en-GB" sz="2000">
                <a:cs typeface="Arial" panose="020B0604020202020204"/>
              </a:rPr>
              <a:t> Student looking for cheap travel options</a:t>
            </a:r>
          </a:p>
          <a:p>
            <a:pPr marL="457200" indent="-457200">
              <a:buChar char="•"/>
            </a:pPr>
            <a:r>
              <a:rPr lang="en-GB" sz="2000" b="1">
                <a:cs typeface="Arial" panose="020B0604020202020204"/>
              </a:rPr>
              <a:t>Analysis:</a:t>
            </a:r>
            <a:r>
              <a:rPr lang="en-GB" sz="2000">
                <a:cs typeface="Arial" panose="020B0604020202020204"/>
              </a:rPr>
              <a:t> Explore NYC airports for patterns in arrival delays</a:t>
            </a:r>
          </a:p>
          <a:p>
            <a:pPr marL="457200" indent="-457200">
              <a:buChar char="•"/>
            </a:pPr>
            <a:r>
              <a:rPr lang="en-GB" sz="2000" b="1">
                <a:cs typeface="Arial" panose="020B0604020202020204"/>
              </a:rPr>
              <a:t>Goal:</a:t>
            </a:r>
            <a:r>
              <a:rPr lang="en-GB" sz="2000">
                <a:cs typeface="Arial" panose="020B0604020202020204"/>
              </a:rPr>
              <a:t> Provide recommendation on cheap travel opportunities (high probability of monetary compensation)</a:t>
            </a:r>
          </a:p>
        </p:txBody>
      </p:sp>
      <p:pic>
        <p:nvPicPr>
          <p:cNvPr id="2" name="Picture 2" descr="A picture containing text, sky, sign&#10;&#10;Description automatically generated">
            <a:extLst>
              <a:ext uri="{FF2B5EF4-FFF2-40B4-BE49-F238E27FC236}">
                <a16:creationId xmlns:a16="http://schemas.microsoft.com/office/drawing/2014/main" id="{11301DAE-D451-44B8-8A06-8D59E2276058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6"/>
          <a:srcRect t="8993" b="8993"/>
          <a:stretch/>
        </p:blipFill>
        <p:spPr>
          <a:xfrm>
            <a:off x="4696619" y="1376364"/>
            <a:ext cx="6000749" cy="4500562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F4A9851-FE3A-4C28-935C-EF3D66612747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>
                <a:cs typeface="Arial"/>
              </a:rPr>
              <a:t>Flight Delays Provide Monetary Compensation that Enable Free Flights</a:t>
            </a:r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1B951A-AF57-4645-A13B-FAC5EC4A2FAA}"/>
              </a:ext>
            </a:extLst>
          </p:cNvPr>
          <p:cNvSpPr txBox="1"/>
          <p:nvPr/>
        </p:nvSpPr>
        <p:spPr>
          <a:xfrm>
            <a:off x="8948057" y="5914571"/>
            <a:ext cx="2743200" cy="3146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>
                <a:solidFill>
                  <a:srgbClr val="000000"/>
                </a:solidFill>
              </a:rPr>
              <a:t>Source: </a:t>
            </a:r>
            <a:r>
              <a:rPr lang="en-US" sz="1050">
                <a:solidFill>
                  <a:srgbClr val="000000"/>
                </a:solidFill>
                <a:ea typeface="+mn-lt"/>
                <a:cs typeface="+mn-lt"/>
              </a:rPr>
              <a:t>tamarathiessen.com</a:t>
            </a:r>
            <a:endParaRPr lang="en-US" sz="105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8693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2A1CA78-B5A3-4506-A92E-28E411F62BC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78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2A1CA78-B5A3-4506-A92E-28E411F62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AC23F-BE64-414A-9021-E0C3385044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/>
              <a:t>Data Overview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A635CF-9E5A-4CBD-A52A-3EA15F0E04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>
                <a:cs typeface="Arial"/>
              </a:rPr>
              <a:t>Brief Insights and Method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952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BEF35A-FFF5-43F3-9FF3-5F7C42A0E0C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2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95BEF35A-FFF5-43F3-9FF3-5F7C42A0E0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324B0E45-7494-44CC-B05F-2E6C6BA8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Kaggle Dataset: </a:t>
            </a:r>
            <a:r>
              <a:rPr lang="en-GB"/>
              <a:t>New York City Airport Activity</a:t>
            </a:r>
            <a:endParaRPr lang="en-GB">
              <a:cs typeface="Arial"/>
            </a:endParaRPr>
          </a:p>
          <a:p>
            <a:endParaRPr lang="en-GB">
              <a:cs typeface="Arial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4458FF5-256D-4726-AE79-AA96B95C91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/>
              <a:t>Overview:</a:t>
            </a:r>
          </a:p>
          <a:p>
            <a:pPr marL="457200" indent="-457200">
              <a:buChar char="•"/>
            </a:pPr>
            <a:r>
              <a:rPr lang="en-GB">
                <a:cs typeface="Arial"/>
              </a:rPr>
              <a:t>~33,000 flights</a:t>
            </a:r>
          </a:p>
          <a:p>
            <a:pPr marL="457200" indent="-457200">
              <a:buChar char="•"/>
            </a:pPr>
            <a:r>
              <a:rPr lang="en-GB">
                <a:cs typeface="Arial"/>
              </a:rPr>
              <a:t>3 Airports: JFK, LaGuardia, Newark</a:t>
            </a:r>
          </a:p>
          <a:p>
            <a:pPr marL="457200" indent="-457200">
              <a:buChar char="•"/>
            </a:pPr>
            <a:r>
              <a:rPr lang="en-GB">
                <a:cs typeface="Arial"/>
              </a:rPr>
              <a:t>16 Carriers</a:t>
            </a:r>
          </a:p>
          <a:p>
            <a:pPr marL="457200" indent="-457200">
              <a:buChar char="•"/>
            </a:pPr>
            <a:r>
              <a:rPr lang="en-GB">
                <a:cs typeface="Arial"/>
              </a:rPr>
              <a:t>&gt;100 destinations across the US</a:t>
            </a:r>
          </a:p>
          <a:p>
            <a:pPr marL="457200" indent="-457200">
              <a:buChar char="•"/>
            </a:pPr>
            <a:r>
              <a:rPr lang="en-GB">
                <a:cs typeface="Arial"/>
              </a:rPr>
              <a:t>Refund for arrival delay &gt;180 min</a:t>
            </a:r>
          </a:p>
          <a:p>
            <a:pPr marL="457200" indent="-457200">
              <a:buChar char="•"/>
            </a:pPr>
            <a:endParaRPr lang="en-GB">
              <a:solidFill>
                <a:srgbClr val="001E61"/>
              </a:solidFill>
              <a:cs typeface="Arial"/>
            </a:endParaRPr>
          </a:p>
          <a:p>
            <a:pPr marL="457200" indent="-457200">
              <a:buChar char="•"/>
            </a:pPr>
            <a:endParaRPr lang="en-GB">
              <a:cs typeface="Arial"/>
            </a:endParaRPr>
          </a:p>
          <a:p>
            <a:pPr marL="0" lvl="1" indent="0">
              <a:buNone/>
            </a:pPr>
            <a:endParaRPr lang="en-GB">
              <a:cs typeface="Ari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FC7C9-5D60-48B8-AA96-A2BCD30E9A7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/>
              <a:t>Collection of flight meta data on NYC airports</a:t>
            </a:r>
            <a:endParaRPr lang="en-US"/>
          </a:p>
          <a:p>
            <a:endParaRPr lang="en-GB">
              <a:cs typeface="Arial"/>
            </a:endParaRPr>
          </a:p>
        </p:txBody>
      </p:sp>
      <p:pic>
        <p:nvPicPr>
          <p:cNvPr id="5" name="Picture 7" descr="Map&#10;&#10;Description automatically generated">
            <a:extLst>
              <a:ext uri="{FF2B5EF4-FFF2-40B4-BE49-F238E27FC236}">
                <a16:creationId xmlns:a16="http://schemas.microsoft.com/office/drawing/2014/main" id="{5E360736-F4DF-463F-9C42-C6BBA28CFF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7371" y="1544558"/>
            <a:ext cx="5101771" cy="30141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95658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BEF35A-FFF5-43F3-9FF3-5F7C42A0E0C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6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95BEF35A-FFF5-43F3-9FF3-5F7C42A0E0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324B0E45-7494-44CC-B05F-2E6C6BA8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Top-Down Approach</a:t>
            </a:r>
          </a:p>
          <a:p>
            <a:endParaRPr lang="en-GB">
              <a:cs typeface="Arial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4458FF5-256D-4726-AE79-AA96B95C91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endParaRPr lang="en-GB">
              <a:cs typeface="Arial"/>
            </a:endParaRPr>
          </a:p>
          <a:p>
            <a:pPr marL="457200" indent="-457200">
              <a:buChar char="•"/>
            </a:pPr>
            <a:endParaRPr lang="en-GB">
              <a:solidFill>
                <a:srgbClr val="001E61"/>
              </a:solidFill>
              <a:cs typeface="Arial"/>
            </a:endParaRPr>
          </a:p>
          <a:p>
            <a:pPr marL="457200" indent="-457200">
              <a:buChar char="•"/>
            </a:pPr>
            <a:endParaRPr lang="en-GB">
              <a:cs typeface="Arial"/>
            </a:endParaRPr>
          </a:p>
          <a:p>
            <a:pPr marL="457200" indent="-457200">
              <a:buChar char="•"/>
            </a:pPr>
            <a:endParaRPr lang="en-GB">
              <a:cs typeface="Arial"/>
            </a:endParaRPr>
          </a:p>
          <a:p>
            <a:pPr marL="0" lvl="1" indent="0">
              <a:buNone/>
            </a:pPr>
            <a:endParaRPr lang="en-GB">
              <a:cs typeface="Ari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FC7C9-5D60-48B8-AA96-A2BCD30E9A7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/>
              <a:t>Cleaning, Investigating, Analysing, Concluding</a:t>
            </a:r>
            <a:endParaRPr lang="en-US"/>
          </a:p>
          <a:p>
            <a:endParaRPr lang="en-GB">
              <a:cs typeface="Arial"/>
            </a:endParaRPr>
          </a:p>
        </p:txBody>
      </p:sp>
      <p:graphicFrame>
        <p:nvGraphicFramePr>
          <p:cNvPr id="2" name="Diagram 7">
            <a:extLst>
              <a:ext uri="{FF2B5EF4-FFF2-40B4-BE49-F238E27FC236}">
                <a16:creationId xmlns:a16="http://schemas.microsoft.com/office/drawing/2014/main" id="{B1819FB5-DC6E-4BAB-8EED-4ED2217D17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5585928"/>
              </p:ext>
            </p:extLst>
          </p:nvPr>
        </p:nvGraphicFramePr>
        <p:xfrm>
          <a:off x="638629" y="1600200"/>
          <a:ext cx="5457372" cy="4354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391" name="TextBox 390">
            <a:extLst>
              <a:ext uri="{FF2B5EF4-FFF2-40B4-BE49-F238E27FC236}">
                <a16:creationId xmlns:a16="http://schemas.microsoft.com/office/drawing/2014/main" id="{9DFE239E-5D34-4A0C-9BD9-07B1E5C09F59}"/>
              </a:ext>
            </a:extLst>
          </p:cNvPr>
          <p:cNvSpPr txBox="1"/>
          <p:nvPr/>
        </p:nvSpPr>
        <p:spPr>
          <a:xfrm>
            <a:off x="6879771" y="2053771"/>
            <a:ext cx="4513943" cy="6994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Cleaning: </a:t>
            </a:r>
            <a:r>
              <a:rPr lang="en-US"/>
              <a:t>Generating consistent data while creating relevant parameters</a:t>
            </a:r>
            <a:endParaRPr lang="en-US">
              <a:cs typeface="Arial"/>
            </a:endParaRP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F6B8B168-FAFA-4858-BFE0-C0A3D2E97BAF}"/>
              </a:ext>
            </a:extLst>
          </p:cNvPr>
          <p:cNvSpPr txBox="1"/>
          <p:nvPr/>
        </p:nvSpPr>
        <p:spPr>
          <a:xfrm>
            <a:off x="6386284" y="3294741"/>
            <a:ext cx="4513943" cy="9764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Statistical Significance: </a:t>
            </a:r>
            <a:r>
              <a:rPr lang="en-US"/>
              <a:t>Conducting EDA to identify statistically significant differences across parameters</a:t>
            </a:r>
            <a:endParaRPr lang="en-US">
              <a:cs typeface="Arial"/>
            </a:endParaRPr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49903BA7-62C0-446E-B036-DDC1469D3098}"/>
              </a:ext>
            </a:extLst>
          </p:cNvPr>
          <p:cNvSpPr txBox="1"/>
          <p:nvPr/>
        </p:nvSpPr>
        <p:spPr>
          <a:xfrm>
            <a:off x="5689597" y="4738912"/>
            <a:ext cx="4513943" cy="9764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Analysis: </a:t>
            </a:r>
            <a:r>
              <a:rPr lang="en-US"/>
              <a:t>Selection of parameters to create highest probability for late arrival compensation</a:t>
            </a:r>
            <a:endParaRPr lang="en-US">
              <a:cs typeface="Arial"/>
            </a:endParaRPr>
          </a:p>
        </p:txBody>
      </p:sp>
      <p:cxnSp>
        <p:nvCxnSpPr>
          <p:cNvPr id="493" name="Straight Arrow Connector 492">
            <a:extLst>
              <a:ext uri="{FF2B5EF4-FFF2-40B4-BE49-F238E27FC236}">
                <a16:creationId xmlns:a16="http://schemas.microsoft.com/office/drawing/2014/main" id="{2A567D49-7C13-4B26-86A7-9B9309973627}"/>
              </a:ext>
            </a:extLst>
          </p:cNvPr>
          <p:cNvCxnSpPr/>
          <p:nvPr/>
        </p:nvCxnSpPr>
        <p:spPr>
          <a:xfrm>
            <a:off x="5592990" y="2374447"/>
            <a:ext cx="1284513" cy="7257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4" name="Straight Arrow Connector 493">
            <a:extLst>
              <a:ext uri="{FF2B5EF4-FFF2-40B4-BE49-F238E27FC236}">
                <a16:creationId xmlns:a16="http://schemas.microsoft.com/office/drawing/2014/main" id="{7A02FBFF-163B-436C-B42D-6B743D0677CE}"/>
              </a:ext>
            </a:extLst>
          </p:cNvPr>
          <p:cNvCxnSpPr>
            <a:cxnSpLocks/>
          </p:cNvCxnSpPr>
          <p:nvPr/>
        </p:nvCxnSpPr>
        <p:spPr>
          <a:xfrm>
            <a:off x="4620532" y="3746047"/>
            <a:ext cx="1763484" cy="7257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5" name="Straight Arrow Connector 494">
            <a:extLst>
              <a:ext uri="{FF2B5EF4-FFF2-40B4-BE49-F238E27FC236}">
                <a16:creationId xmlns:a16="http://schemas.microsoft.com/office/drawing/2014/main" id="{C76EF57A-D1F7-411E-891E-192392854465}"/>
              </a:ext>
            </a:extLst>
          </p:cNvPr>
          <p:cNvCxnSpPr>
            <a:cxnSpLocks/>
          </p:cNvCxnSpPr>
          <p:nvPr/>
        </p:nvCxnSpPr>
        <p:spPr>
          <a:xfrm flipV="1">
            <a:off x="3778703" y="5204732"/>
            <a:ext cx="1908626" cy="7257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325667ED-2E2E-469F-AAFE-B83591D5B95C}"/>
              </a:ext>
            </a:extLst>
          </p:cNvPr>
          <p:cNvSpPr/>
          <p:nvPr/>
        </p:nvSpPr>
        <p:spPr>
          <a:xfrm>
            <a:off x="5104263" y="4336575"/>
            <a:ext cx="5691116" cy="173326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099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2A1CA78-B5A3-4506-A92E-28E411F62BC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0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2A1CA78-B5A3-4506-A92E-28E411F62B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AC23F-BE64-414A-9021-E0C3385044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/>
              <a:t>Deep-Dive Analysis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A635CF-9E5A-4CBD-A52A-3EA15F0E04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72000" rIns="0" bIns="72000" rtlCol="0" anchor="t">
            <a:noAutofit/>
          </a:bodyPr>
          <a:lstStyle/>
          <a:p>
            <a:r>
              <a:rPr lang="en-GB">
                <a:cs typeface="Arial"/>
              </a:rPr>
              <a:t>NYC Airport Departures</a:t>
            </a:r>
          </a:p>
        </p:txBody>
      </p:sp>
    </p:spTree>
    <p:extLst>
      <p:ext uri="{BB962C8B-B14F-4D97-AF65-F5344CB8AC3E}">
        <p14:creationId xmlns:p14="http://schemas.microsoft.com/office/powerpoint/2010/main" val="2292696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D2499F0-DD07-41FA-A5B4-FF8C95B1FD65}"/>
              </a:ext>
            </a:extLst>
          </p:cNvPr>
          <p:cNvSpPr/>
          <p:nvPr/>
        </p:nvSpPr>
        <p:spPr>
          <a:xfrm>
            <a:off x="509239" y="1720385"/>
            <a:ext cx="2847277" cy="39004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4" name="Object 13" hidden="1">
            <a:extLst>
              <a:ext uri="{FF2B5EF4-FFF2-40B4-BE49-F238E27FC236}">
                <a16:creationId xmlns:a16="http://schemas.microsoft.com/office/drawing/2014/main" id="{3B75DBFE-45A2-4CE8-A2B4-2135FB323FC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4" name="think-cell Slide" r:id="rId4" imgW="359" imgH="355" progId="TCLayout.ActiveDocument.1">
                  <p:embed/>
                </p:oleObj>
              </mc:Choice>
              <mc:Fallback>
                <p:oleObj name="think-cell Slide" r:id="rId4" imgW="359" imgH="355" progId="TCLayout.ActiveDocument.1">
                  <p:embed/>
                  <p:pic>
                    <p:nvPicPr>
                      <p:cNvPr id="14" name="Object 13" hidden="1">
                        <a:extLst>
                          <a:ext uri="{FF2B5EF4-FFF2-40B4-BE49-F238E27FC236}">
                            <a16:creationId xmlns:a16="http://schemas.microsoft.com/office/drawing/2014/main" id="{3B75DBFE-45A2-4CE8-A2B4-2135FB323F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2498D53A-5519-4D84-86C0-FF4938960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Season and Daytime</a:t>
            </a:r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EB0D565-AD8A-43FB-9BC2-B293E0F5A212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>
                <a:ea typeface="+mj-lt"/>
                <a:cs typeface="+mj-lt"/>
              </a:rPr>
              <a:t>Delay Amasses Throughout the Day and Peaks at Evening Times</a:t>
            </a:r>
            <a:endParaRPr lang="en-US"/>
          </a:p>
        </p:txBody>
      </p:sp>
      <p:pic>
        <p:nvPicPr>
          <p:cNvPr id="13" name="Picture 14" descr="A picture containing histogram&#10;&#10;Description automatically generated">
            <a:extLst>
              <a:ext uri="{FF2B5EF4-FFF2-40B4-BE49-F238E27FC236}">
                <a16:creationId xmlns:a16="http://schemas.microsoft.com/office/drawing/2014/main" id="{A2801E10-9B35-422E-9D43-A589362A67C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700" t="-617" r="545" b="3704"/>
          <a:stretch/>
        </p:blipFill>
        <p:spPr>
          <a:xfrm>
            <a:off x="3748722" y="1483308"/>
            <a:ext cx="7971303" cy="43735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2ECBA58-9F9D-4B8D-9D4E-4A89B8052EC6}"/>
              </a:ext>
            </a:extLst>
          </p:cNvPr>
          <p:cNvSpPr txBox="1"/>
          <p:nvPr/>
        </p:nvSpPr>
        <p:spPr>
          <a:xfrm>
            <a:off x="647577" y="2248405"/>
            <a:ext cx="2671281" cy="2361398"/>
          </a:xfrm>
          <a:prstGeom prst="rect">
            <a:avLst/>
          </a:prstGeom>
          <a:noFill/>
        </p:spPr>
        <p:txBody>
          <a:bodyPr wrap="square" lIns="72000" tIns="72000" rIns="72000" bIns="72000" rtlCol="0" anchor="t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 err="1"/>
              <a:t>Summer</a:t>
            </a:r>
            <a:r>
              <a:rPr lang="it-IT"/>
              <a:t> </a:t>
            </a:r>
            <a:r>
              <a:rPr lang="it-IT" err="1"/>
              <a:t>period</a:t>
            </a:r>
            <a:r>
              <a:rPr lang="it-IT"/>
              <a:t> </a:t>
            </a:r>
            <a:r>
              <a:rPr lang="it-IT" err="1"/>
              <a:t>is</a:t>
            </a:r>
            <a:r>
              <a:rPr lang="it-IT"/>
              <a:t> the </a:t>
            </a:r>
            <a:r>
              <a:rPr lang="it-IT" err="1"/>
              <a:t>most</a:t>
            </a:r>
            <a:r>
              <a:rPr lang="it-IT"/>
              <a:t> sensitive to </a:t>
            </a:r>
            <a:r>
              <a:rPr lang="it-IT" err="1"/>
              <a:t>arrival</a:t>
            </a:r>
            <a:r>
              <a:rPr lang="it-IT"/>
              <a:t> delays</a:t>
            </a:r>
          </a:p>
          <a:p>
            <a:pPr algn="l"/>
            <a:endParaRPr lang="it-IT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1"/>
              <a:t>Evening</a:t>
            </a:r>
            <a:r>
              <a:rPr lang="it-IT"/>
              <a:t> and </a:t>
            </a:r>
            <a:r>
              <a:rPr lang="it-IT" b="1"/>
              <a:t>night</a:t>
            </a:r>
            <a:r>
              <a:rPr lang="it-IT"/>
              <a:t> </a:t>
            </a:r>
            <a:r>
              <a:rPr lang="it-IT" err="1"/>
              <a:t>have</a:t>
            </a:r>
            <a:r>
              <a:rPr lang="it-IT"/>
              <a:t> the </a:t>
            </a:r>
            <a:r>
              <a:rPr lang="it-IT" err="1"/>
              <a:t>highest</a:t>
            </a:r>
            <a:r>
              <a:rPr lang="it-IT"/>
              <a:t> </a:t>
            </a:r>
            <a:r>
              <a:rPr lang="it-IT" err="1"/>
              <a:t>average</a:t>
            </a:r>
            <a:r>
              <a:rPr lang="it-IT"/>
              <a:t> delay in </a:t>
            </a:r>
            <a:r>
              <a:rPr lang="it-IT" err="1"/>
              <a:t>summer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80109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ScV6WSfGBTKqUX0cH3N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ScV6WSfGBTKqUX0cH3N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ScV6WSfGBTKqUX0cH3Ng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pkzKxNrnf6og.ZTc1CD6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pkzKxNrnf6og.ZTc1CD6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zWrDdIkLLBxFBXsF5K8HQ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0sLwtHZquMF2cx0yYcOcw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WSK8vpyfYot9ZXAxq5Hxw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6mhyCkdv6q_q2_yewOB8Q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EECicyFJu1299shvsuinQ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uNYD24tgMSnXFBRaK5mI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_jX8h7gQ8tJRqW_h8kFA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l4pNzo2x4TxTDWpOy8D.w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1UBYN18I2CXWIXHwFOXSg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YtsO_VStK.pZg3xB0G6V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jHzbHPBXDMnuKg.MoQUr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jHzbHPBXDMnuKg.MoQUrQ"/>
</p:tagLst>
</file>

<file path=ppt/theme/theme1.xml><?xml version="1.0" encoding="utf-8"?>
<a:theme xmlns:a="http://schemas.openxmlformats.org/drawingml/2006/main" name="Office Theme">
  <a:themeElements>
    <a:clrScheme name="LBS PPT 2019 v11">
      <a:dk1>
        <a:srgbClr val="001E61"/>
      </a:dk1>
      <a:lt1>
        <a:srgbClr val="FFFFFF"/>
      </a:lt1>
      <a:dk2>
        <a:srgbClr val="001440"/>
      </a:dk2>
      <a:lt2>
        <a:srgbClr val="EBE8E5"/>
      </a:lt2>
      <a:accent1>
        <a:srgbClr val="1A2B53"/>
      </a:accent1>
      <a:accent2>
        <a:srgbClr val="D1D0D2"/>
      </a:accent2>
      <a:accent3>
        <a:srgbClr val="7F8EB0"/>
      </a:accent3>
      <a:accent4>
        <a:srgbClr val="D7D2CB"/>
      </a:accent4>
      <a:accent5>
        <a:srgbClr val="D7D2CB"/>
      </a:accent5>
      <a:accent6>
        <a:srgbClr val="D6D2CB"/>
      </a:accent6>
      <a:hlink>
        <a:srgbClr val="192B53"/>
      </a:hlink>
      <a:folHlink>
        <a:srgbClr val="7F8EA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lIns="72000" tIns="72000" rIns="72000" bIns="72000" rtlCol="0" anchor="ctr"/>
      <a:lstStyle>
        <a:defPPr algn="ctr">
          <a:defRPr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72000" tIns="72000" rIns="72000" bIns="72000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5343.27_PPT_16-9_v16_working file" id="{B35B2F27-7508-4DCB-A423-F209600C1617}" vid="{C233B007-C22A-4F55-BA3E-6D0F23A2B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16-9 PPT_v17</Template>
  <TotalTime>0</TotalTime>
  <Words>434</Words>
  <Application>Microsoft Macintosh PowerPoint</Application>
  <PresentationFormat>Widescreen</PresentationFormat>
  <Paragraphs>97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Office Theme</vt:lpstr>
      <vt:lpstr>think-cell Slide</vt:lpstr>
      <vt:lpstr>Flight Delays in the U.S.</vt:lpstr>
      <vt:lpstr>PowerPoint Presentation</vt:lpstr>
      <vt:lpstr>PowerPoint Presentation</vt:lpstr>
      <vt:lpstr>Travel Hack for U.S. GIFTs</vt:lpstr>
      <vt:lpstr>PowerPoint Presentation</vt:lpstr>
      <vt:lpstr>Kaggle Dataset: New York City Airport Activity </vt:lpstr>
      <vt:lpstr>Top-Down Approach </vt:lpstr>
      <vt:lpstr>PowerPoint Presentation</vt:lpstr>
      <vt:lpstr>Season and Daytime</vt:lpstr>
      <vt:lpstr>Airlines</vt:lpstr>
      <vt:lpstr>NYC Airports</vt:lpstr>
      <vt:lpstr>Destinations</vt:lpstr>
      <vt:lpstr>PowerPoint Presentation</vt:lpstr>
      <vt:lpstr>Conclusion </vt:lpstr>
      <vt:lpstr>PowerPoint Presentation</vt:lpstr>
      <vt:lpstr>Discussion &amp; Critique </vt:lpstr>
      <vt:lpstr>PowerPoint Presentation</vt:lpstr>
      <vt:lpstr>Appendix</vt:lpstr>
      <vt:lpstr>PowerPoint Presentation</vt:lpstr>
      <vt:lpstr>PowerPoint Presentation</vt:lpstr>
    </vt:vector>
  </TitlesOfParts>
  <Company>London Business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Vanessa Ruffett</dc:creator>
  <cp:lastModifiedBy>Ferdinand Julius Wohlenberg</cp:lastModifiedBy>
  <cp:revision>1</cp:revision>
  <dcterms:created xsi:type="dcterms:W3CDTF">2019-04-15T07:50:06Z</dcterms:created>
  <dcterms:modified xsi:type="dcterms:W3CDTF">2021-12-01T01:22:18Z</dcterms:modified>
</cp:coreProperties>
</file>